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0"/>
  </p:notesMasterIdLst>
  <p:sldIdLst>
    <p:sldId id="283" r:id="rId2"/>
    <p:sldId id="471" r:id="rId3"/>
    <p:sldId id="472" r:id="rId4"/>
    <p:sldId id="465" r:id="rId5"/>
    <p:sldId id="342" r:id="rId6"/>
    <p:sldId id="438" r:id="rId7"/>
    <p:sldId id="441" r:id="rId8"/>
    <p:sldId id="442" r:id="rId9"/>
    <p:sldId id="473" r:id="rId10"/>
    <p:sldId id="474" r:id="rId11"/>
    <p:sldId id="444" r:id="rId12"/>
    <p:sldId id="475" r:id="rId13"/>
    <p:sldId id="476" r:id="rId14"/>
    <p:sldId id="477" r:id="rId15"/>
    <p:sldId id="478" r:id="rId16"/>
    <p:sldId id="483" r:id="rId17"/>
    <p:sldId id="445" r:id="rId18"/>
    <p:sldId id="481" r:id="rId19"/>
    <p:sldId id="482" r:id="rId20"/>
    <p:sldId id="484" r:id="rId21"/>
    <p:sldId id="479" r:id="rId22"/>
    <p:sldId id="480" r:id="rId23"/>
    <p:sldId id="485" r:id="rId24"/>
    <p:sldId id="486" r:id="rId25"/>
    <p:sldId id="496" r:id="rId26"/>
    <p:sldId id="499" r:id="rId27"/>
    <p:sldId id="463" r:id="rId28"/>
    <p:sldId id="434" r:id="rId2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gnes" initials="A" lastIdx="1" clrIdx="0">
    <p:extLst>
      <p:ext uri="{19B8F6BF-5375-455C-9EA6-DF929625EA0E}">
        <p15:presenceInfo xmlns:p15="http://schemas.microsoft.com/office/powerpoint/2012/main" userId="Agne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4C1A8A3-306A-4EB7-A6B1-4F7E0EB9C5D6}" styleName="Style moyen 3 - Accentuation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85574" autoAdjust="0"/>
  </p:normalViewPr>
  <p:slideViewPr>
    <p:cSldViewPr snapToGrid="0" snapToObjects="1">
      <p:cViewPr varScale="1">
        <p:scale>
          <a:sx n="89" d="100"/>
          <a:sy n="89" d="100"/>
        </p:scale>
        <p:origin x="174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Feuille_de_calcul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Analyse%20Recupair%202020\Analyse%20tot%202020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Analyse%20Recupair%202020\Analyse%20tot%202020.xls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Feuille_de_calcul_Microsoft_Excel3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600" b="0" dirty="0"/>
              <a:t>Evolution du nombre de prescriptions de 2005 à 2020 </a:t>
            </a:r>
          </a:p>
        </c:rich>
      </c:tx>
      <c:layout>
        <c:manualLayout>
          <c:xMode val="edge"/>
          <c:yMode val="edge"/>
          <c:x val="0.19391941984991187"/>
          <c:y val="8.7820455125031879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118261540379216E-2"/>
          <c:y val="0.15124750829019237"/>
          <c:w val="0.89149171521104098"/>
          <c:h val="0.765077121265353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Recupair!$A$7:$P$7</c:f>
              <c:strCache>
                <c:ptCount val="1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</c:strCache>
            </c:strRef>
          </c:tx>
          <c:spPr>
            <a:solidFill>
              <a:srgbClr val="00B0F0"/>
            </a:solidFill>
            <a:ln w="25400">
              <a:noFill/>
            </a:ln>
          </c:spPr>
          <c:invertIfNegative val="0"/>
          <c:dPt>
            <c:idx val="11"/>
            <c:invertIfNegative val="0"/>
            <c:bubble3D val="0"/>
            <c:spPr>
              <a:solidFill>
                <a:srgbClr val="00B0F0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1-EE43-472F-B497-16BBE7A1E013}"/>
              </c:ext>
            </c:extLst>
          </c:dPt>
          <c:dPt>
            <c:idx val="12"/>
            <c:invertIfNegative val="0"/>
            <c:bubble3D val="0"/>
            <c:spPr>
              <a:solidFill>
                <a:srgbClr val="00B0F0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3-EE43-472F-B497-16BBE7A1E013}"/>
              </c:ext>
            </c:extLst>
          </c:dPt>
          <c:dPt>
            <c:idx val="14"/>
            <c:invertIfNegative val="0"/>
            <c:bubble3D val="0"/>
            <c:spPr>
              <a:solidFill>
                <a:srgbClr val="00B0F0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5-EE43-472F-B497-16BBE7A1E013}"/>
              </c:ext>
            </c:extLst>
          </c:dPt>
          <c:dPt>
            <c:idx val="15"/>
            <c:invertIfNegative val="0"/>
            <c:bubble3D val="0"/>
            <c:spPr>
              <a:solidFill>
                <a:srgbClr val="0070C0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7-EE43-472F-B497-16BBE7A1E013}"/>
              </c:ext>
            </c:extLst>
          </c:dPt>
          <c:dLbls>
            <c:dLbl>
              <c:idx val="14"/>
              <c:layout>
                <c:manualLayout>
                  <c:x val="0"/>
                  <c:y val="5.9137919538348696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ysClr val="windowText" lastClr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E43-472F-B497-16BBE7A1E013}"/>
                </c:ext>
              </c:extLst>
            </c:dLbl>
            <c:dLbl>
              <c:idx val="15"/>
              <c:layout>
                <c:manualLayout>
                  <c:x val="0"/>
                  <c:y val="3.710667806247082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E43-472F-B497-16BBE7A1E013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ysClr val="windowText" lastClr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Recupair!$A$7:$P$7</c:f>
              <c:numCache>
                <c:formatCode>General</c:formatCode>
                <c:ptCount val="1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</c:numCache>
            </c:numRef>
          </c:cat>
          <c:val>
            <c:numRef>
              <c:f>Recupair!$A$8:$P$8</c:f>
              <c:numCache>
                <c:formatCode>General</c:formatCode>
                <c:ptCount val="16"/>
                <c:pt idx="0">
                  <c:v>36</c:v>
                </c:pt>
                <c:pt idx="1">
                  <c:v>166</c:v>
                </c:pt>
                <c:pt idx="2">
                  <c:v>183</c:v>
                </c:pt>
                <c:pt idx="3">
                  <c:v>164</c:v>
                </c:pt>
                <c:pt idx="4">
                  <c:v>182</c:v>
                </c:pt>
                <c:pt idx="5">
                  <c:v>309</c:v>
                </c:pt>
                <c:pt idx="6">
                  <c:v>225</c:v>
                </c:pt>
                <c:pt idx="7">
                  <c:v>242</c:v>
                </c:pt>
                <c:pt idx="8">
                  <c:v>301</c:v>
                </c:pt>
                <c:pt idx="9">
                  <c:v>364</c:v>
                </c:pt>
                <c:pt idx="10">
                  <c:v>353</c:v>
                </c:pt>
                <c:pt idx="11">
                  <c:v>414</c:v>
                </c:pt>
                <c:pt idx="12">
                  <c:v>412</c:v>
                </c:pt>
                <c:pt idx="13">
                  <c:v>392</c:v>
                </c:pt>
                <c:pt idx="14">
                  <c:v>387</c:v>
                </c:pt>
                <c:pt idx="15">
                  <c:v>299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E43-472F-B497-16BBE7A1E0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4942080"/>
        <c:axId val="1"/>
      </c:barChart>
      <c:catAx>
        <c:axId val="2094942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209494208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b="0"/>
              <a:t>Flux mensuel des prescriptions  de 2016 à 2020</a:t>
            </a:r>
          </a:p>
        </c:rich>
      </c:tx>
      <c:layout>
        <c:manualLayout>
          <c:xMode val="edge"/>
          <c:yMode val="edge"/>
          <c:x val="0.3179700297283205"/>
          <c:y val="2.1604155680963969E-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6436116058414998E-2"/>
          <c:y val="1.8887402305909531E-2"/>
          <c:w val="0.92880330272282241"/>
          <c:h val="0.8349523482275690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Recupair!$A$41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06CDE2"/>
            </a:solidFill>
            <a:ln w="25400">
              <a:solidFill>
                <a:schemeClr val="bg1"/>
              </a:solidFill>
            </a:ln>
          </c:spPr>
          <c:invertIfNegative val="0"/>
          <c:dLbls>
            <c:dLbl>
              <c:idx val="1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34BF-4288-9BD9-622252178549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Recupair!$B$35:$M$35</c:f>
              <c:strCache>
                <c:ptCount val="12"/>
                <c:pt idx="0">
                  <c:v>Janv</c:v>
                </c:pt>
                <c:pt idx="1">
                  <c:v>Fév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Aout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Déc</c:v>
                </c:pt>
              </c:strCache>
            </c:strRef>
          </c:cat>
          <c:val>
            <c:numRef>
              <c:f>Recupair!$B$41:$M$41</c:f>
              <c:numCache>
                <c:formatCode>General</c:formatCode>
                <c:ptCount val="12"/>
                <c:pt idx="0">
                  <c:v>35</c:v>
                </c:pt>
                <c:pt idx="1">
                  <c:v>48</c:v>
                </c:pt>
                <c:pt idx="2">
                  <c:v>35</c:v>
                </c:pt>
                <c:pt idx="3">
                  <c:v>41</c:v>
                </c:pt>
                <c:pt idx="4">
                  <c:v>37</c:v>
                </c:pt>
                <c:pt idx="5">
                  <c:v>41</c:v>
                </c:pt>
                <c:pt idx="6">
                  <c:v>25</c:v>
                </c:pt>
                <c:pt idx="7">
                  <c:v>10</c:v>
                </c:pt>
                <c:pt idx="8">
                  <c:v>38</c:v>
                </c:pt>
                <c:pt idx="9">
                  <c:v>36</c:v>
                </c:pt>
                <c:pt idx="10">
                  <c:v>33</c:v>
                </c:pt>
                <c:pt idx="11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BF-4288-9BD9-622252178549}"/>
            </c:ext>
          </c:extLst>
        </c:ser>
        <c:ser>
          <c:idx val="2"/>
          <c:order val="1"/>
          <c:tx>
            <c:strRef>
              <c:f>Recupair!$A$42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6CDE2"/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Recupair!$B$35:$M$35</c:f>
              <c:strCache>
                <c:ptCount val="12"/>
                <c:pt idx="0">
                  <c:v>Janv</c:v>
                </c:pt>
                <c:pt idx="1">
                  <c:v>Fév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Aout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Déc</c:v>
                </c:pt>
              </c:strCache>
            </c:strRef>
          </c:cat>
          <c:val>
            <c:numRef>
              <c:f>Recupair!$B$42:$M$42</c:f>
              <c:numCache>
                <c:formatCode>General</c:formatCode>
                <c:ptCount val="12"/>
                <c:pt idx="0">
                  <c:v>27</c:v>
                </c:pt>
                <c:pt idx="1">
                  <c:v>29</c:v>
                </c:pt>
                <c:pt idx="2">
                  <c:v>51</c:v>
                </c:pt>
                <c:pt idx="3">
                  <c:v>30</c:v>
                </c:pt>
                <c:pt idx="4">
                  <c:v>34</c:v>
                </c:pt>
                <c:pt idx="5">
                  <c:v>36</c:v>
                </c:pt>
                <c:pt idx="6">
                  <c:v>27</c:v>
                </c:pt>
                <c:pt idx="7">
                  <c:v>23</c:v>
                </c:pt>
                <c:pt idx="8">
                  <c:v>44</c:v>
                </c:pt>
                <c:pt idx="9">
                  <c:v>45</c:v>
                </c:pt>
                <c:pt idx="10">
                  <c:v>37</c:v>
                </c:pt>
                <c:pt idx="11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4BF-4288-9BD9-622252178549}"/>
            </c:ext>
          </c:extLst>
        </c:ser>
        <c:ser>
          <c:idx val="0"/>
          <c:order val="2"/>
          <c:tx>
            <c:strRef>
              <c:f>Recupair!$A$43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06CDE2"/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Recupair!$B$43:$M$43</c:f>
              <c:numCache>
                <c:formatCode>General</c:formatCode>
                <c:ptCount val="12"/>
                <c:pt idx="0">
                  <c:v>43</c:v>
                </c:pt>
                <c:pt idx="1">
                  <c:v>30</c:v>
                </c:pt>
                <c:pt idx="2">
                  <c:v>41</c:v>
                </c:pt>
                <c:pt idx="3">
                  <c:v>34</c:v>
                </c:pt>
                <c:pt idx="4">
                  <c:v>37</c:v>
                </c:pt>
                <c:pt idx="5">
                  <c:v>29</c:v>
                </c:pt>
                <c:pt idx="6">
                  <c:v>36</c:v>
                </c:pt>
                <c:pt idx="7">
                  <c:v>12</c:v>
                </c:pt>
                <c:pt idx="8">
                  <c:v>47</c:v>
                </c:pt>
                <c:pt idx="9">
                  <c:v>39</c:v>
                </c:pt>
                <c:pt idx="10">
                  <c:v>23</c:v>
                </c:pt>
                <c:pt idx="11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4BF-4288-9BD9-622252178549}"/>
            </c:ext>
          </c:extLst>
        </c:ser>
        <c:ser>
          <c:idx val="3"/>
          <c:order val="3"/>
          <c:tx>
            <c:strRef>
              <c:f>Recupair!$A$44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06CDE2"/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Recupair!$B$44:$M$44</c:f>
              <c:numCache>
                <c:formatCode>General</c:formatCode>
                <c:ptCount val="12"/>
                <c:pt idx="0">
                  <c:v>28</c:v>
                </c:pt>
                <c:pt idx="1">
                  <c:v>28</c:v>
                </c:pt>
                <c:pt idx="2">
                  <c:v>34</c:v>
                </c:pt>
                <c:pt idx="3">
                  <c:v>39</c:v>
                </c:pt>
                <c:pt idx="4">
                  <c:v>21</c:v>
                </c:pt>
                <c:pt idx="5">
                  <c:v>31</c:v>
                </c:pt>
                <c:pt idx="6">
                  <c:v>34</c:v>
                </c:pt>
                <c:pt idx="7">
                  <c:v>21</c:v>
                </c:pt>
                <c:pt idx="8">
                  <c:v>29</c:v>
                </c:pt>
                <c:pt idx="9">
                  <c:v>49</c:v>
                </c:pt>
                <c:pt idx="10">
                  <c:v>36</c:v>
                </c:pt>
                <c:pt idx="11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4BF-4288-9BD9-622252178549}"/>
            </c:ext>
          </c:extLst>
        </c:ser>
        <c:ser>
          <c:idx val="4"/>
          <c:order val="4"/>
          <c:tx>
            <c:strRef>
              <c:f>Recupair!$A$45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Lbls>
            <c:dLbl>
              <c:idx val="2"/>
              <c:layout>
                <c:manualLayout>
                  <c:x val="3.0243895585212832E-3"/>
                  <c:y val="-1.1348264653388295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4BF-4288-9BD9-622252178549}"/>
                </c:ext>
              </c:extLst>
            </c:dLbl>
            <c:dLbl>
              <c:idx val="4"/>
              <c:layout>
                <c:manualLayout>
                  <c:x val="1.512194779260586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4BF-4288-9BD9-622252178549}"/>
                </c:ext>
              </c:extLst>
            </c:dLbl>
            <c:dLbl>
              <c:idx val="5"/>
              <c:layout>
                <c:manualLayout>
                  <c:x val="7.560973896303207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4BF-4288-9BD9-622252178549}"/>
                </c:ext>
              </c:extLst>
            </c:dLbl>
            <c:dLbl>
              <c:idx val="6"/>
              <c:layout>
                <c:manualLayout>
                  <c:x val="4.536584337781924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4BF-4288-9BD9-622252178549}"/>
                </c:ext>
              </c:extLst>
            </c:dLbl>
            <c:dLbl>
              <c:idx val="7"/>
              <c:layout>
                <c:manualLayout>
                  <c:x val="3.0243895585211722E-3"/>
                  <c:y val="-1.1348264653388295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4BF-4288-9BD9-622252178549}"/>
                </c:ext>
              </c:extLst>
            </c:dLbl>
            <c:dLbl>
              <c:idx val="11"/>
              <c:layout>
                <c:manualLayout>
                  <c:x val="3.0243895585212832E-3"/>
                  <c:y val="3.09501702259362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4BF-4288-9BD9-622252178549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FF0000"/>
                    </a:solidFill>
                    <a:latin typeface="Calibri"/>
                    <a:ea typeface="Calibri"/>
                    <a:cs typeface="Calibri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Recupair!$B$45:$M$45</c:f>
              <c:numCache>
                <c:formatCode>General</c:formatCode>
                <c:ptCount val="12"/>
                <c:pt idx="0">
                  <c:v>44</c:v>
                </c:pt>
                <c:pt idx="1">
                  <c:v>44</c:v>
                </c:pt>
                <c:pt idx="2">
                  <c:v>15</c:v>
                </c:pt>
                <c:pt idx="4">
                  <c:v>10</c:v>
                </c:pt>
                <c:pt idx="5">
                  <c:v>21</c:v>
                </c:pt>
                <c:pt idx="6">
                  <c:v>22</c:v>
                </c:pt>
                <c:pt idx="7">
                  <c:v>14</c:v>
                </c:pt>
                <c:pt idx="8">
                  <c:v>31</c:v>
                </c:pt>
                <c:pt idx="9">
                  <c:v>27</c:v>
                </c:pt>
                <c:pt idx="10">
                  <c:v>39</c:v>
                </c:pt>
                <c:pt idx="11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4BF-4288-9BD9-6222521785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4944992"/>
        <c:axId val="1"/>
      </c:barChart>
      <c:catAx>
        <c:axId val="2094944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60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209494499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36177259710165849"/>
          <c:y val="0.10231748774276066"/>
          <c:w val="0.34706675389611902"/>
          <c:h val="3.8212680162384549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18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vert="horz"/>
              <a:lstStyle/>
              <a:p>
                <a:pPr>
                  <a:defRPr/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'Totalité 2020'!$AD$304:$AD$312</c:f>
              <c:strCache>
                <c:ptCount val="9"/>
                <c:pt idx="0">
                  <c:v>BPCO</c:v>
                </c:pt>
                <c:pt idx="1">
                  <c:v>Asthme</c:v>
                </c:pt>
                <c:pt idx="2">
                  <c:v>PID Fibrose</c:v>
                </c:pt>
                <c:pt idx="3">
                  <c:v>DDB</c:v>
                </c:pt>
                <c:pt idx="4">
                  <c:v>Bronchiolite GVH</c:v>
                </c:pt>
                <c:pt idx="5">
                  <c:v>Resection</c:v>
                </c:pt>
                <c:pt idx="6">
                  <c:v>Sarcoidose</c:v>
                </c:pt>
                <c:pt idx="7">
                  <c:v>Muco</c:v>
                </c:pt>
                <c:pt idx="8">
                  <c:v>Autre</c:v>
                </c:pt>
              </c:strCache>
            </c:strRef>
          </c:cat>
          <c:val>
            <c:numRef>
              <c:f>'Totalité 2020'!$AF$304:$AF$312</c:f>
              <c:numCache>
                <c:formatCode>0%</c:formatCode>
                <c:ptCount val="9"/>
                <c:pt idx="0">
                  <c:v>0.67892976588628762</c:v>
                </c:pt>
                <c:pt idx="1">
                  <c:v>8.0267558528428096E-2</c:v>
                </c:pt>
                <c:pt idx="2">
                  <c:v>7.6923076923076927E-2</c:v>
                </c:pt>
                <c:pt idx="3">
                  <c:v>3.3444816053511704E-2</c:v>
                </c:pt>
                <c:pt idx="4">
                  <c:v>2.0066889632107024E-2</c:v>
                </c:pt>
                <c:pt idx="5">
                  <c:v>2.0066889632107024E-2</c:v>
                </c:pt>
                <c:pt idx="6">
                  <c:v>1.0033444816053512E-2</c:v>
                </c:pt>
                <c:pt idx="7">
                  <c:v>3.3444816053511705E-3</c:v>
                </c:pt>
                <c:pt idx="8">
                  <c:v>7.6923076923076927E-2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4F-4E55-8E6F-C0D34C110A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80695408"/>
        <c:axId val="1"/>
      </c:barChart>
      <c:catAx>
        <c:axId val="2806954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200"/>
            </a:pPr>
            <a:endParaRPr lang="fr-FR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vert="horz"/>
          <a:lstStyle/>
          <a:p>
            <a:pPr>
              <a:defRPr/>
            </a:pPr>
            <a:endParaRPr lang="fr-FR"/>
          </a:p>
        </c:txPr>
        <c:crossAx val="28069540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fr-F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522662542980916"/>
          <c:y val="4.6296296296296294E-2"/>
          <c:w val="0.80798068095753861"/>
          <c:h val="0.7167439486730824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'Totalité 2020'!$AJ$305:$AJ$308</c:f>
              <c:strCache>
                <c:ptCount val="4"/>
                <c:pt idx="0">
                  <c:v>Non fumeurs</c:v>
                </c:pt>
                <c:pt idx="1">
                  <c:v>Fumeurs actifs</c:v>
                </c:pt>
                <c:pt idx="2">
                  <c:v>Ex-fumeurs</c:v>
                </c:pt>
                <c:pt idx="3">
                  <c:v>Non renseigné</c:v>
                </c:pt>
              </c:strCache>
            </c:strRef>
          </c:cat>
          <c:val>
            <c:numRef>
              <c:f>'Totalité 2020'!$AI$305:$AI$308</c:f>
              <c:numCache>
                <c:formatCode>0%</c:formatCode>
                <c:ptCount val="4"/>
                <c:pt idx="0">
                  <c:v>0.20401337792642141</c:v>
                </c:pt>
                <c:pt idx="1">
                  <c:v>0.17391304347826086</c:v>
                </c:pt>
                <c:pt idx="2">
                  <c:v>0.60535117056856191</c:v>
                </c:pt>
                <c:pt idx="3">
                  <c:v>1.6722408026755852E-2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F8-4342-95BB-842FDD43D63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4345168"/>
        <c:axId val="194341840"/>
      </c:barChart>
      <c:catAx>
        <c:axId val="194345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94341840"/>
        <c:crosses val="autoZero"/>
        <c:auto val="1"/>
        <c:lblAlgn val="ctr"/>
        <c:lblOffset val="100"/>
        <c:noMultiLvlLbl val="0"/>
      </c:catAx>
      <c:valAx>
        <c:axId val="194341840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94345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7989297452225886E-2"/>
          <c:y val="9.3972188438188456E-2"/>
          <c:w val="0.88288042619351059"/>
          <c:h val="0.70759636433169326"/>
        </c:manualLayout>
      </c:layout>
      <c:barChart>
        <c:barDir val="col"/>
        <c:grouping val="clustered"/>
        <c:varyColors val="0"/>
        <c:ser>
          <c:idx val="0"/>
          <c:order val="0"/>
          <c:tx>
            <c:v>Site de Prescription</c:v>
          </c:tx>
          <c:spPr>
            <a:solidFill>
              <a:srgbClr val="002060"/>
            </a:solidFill>
            <a:ln w="25400">
              <a:noFill/>
            </a:ln>
          </c:spPr>
          <c:invertIfNegative val="0"/>
          <c:cat>
            <c:strRef>
              <c:f>'Totalité 2020'!$AL$304:$AL$316</c:f>
              <c:strCache>
                <c:ptCount val="13"/>
                <c:pt idx="0">
                  <c:v>Pitie Salpetrière</c:v>
                </c:pt>
                <c:pt idx="1">
                  <c:v>Cochin</c:v>
                </c:pt>
                <c:pt idx="2">
                  <c:v>Tenon</c:v>
                </c:pt>
                <c:pt idx="3">
                  <c:v>M Lannelongue</c:v>
                </c:pt>
                <c:pt idx="4">
                  <c:v>Bichat</c:v>
                </c:pt>
                <c:pt idx="5">
                  <c:v>A  Paré</c:v>
                </c:pt>
                <c:pt idx="6">
                  <c:v>Henri Mondor</c:v>
                </c:pt>
                <c:pt idx="7">
                  <c:v>Foch</c:v>
                </c:pt>
                <c:pt idx="8">
                  <c:v>Hal Américain</c:v>
                </c:pt>
                <c:pt idx="9">
                  <c:v>Avicenne</c:v>
                </c:pt>
                <c:pt idx="10">
                  <c:v>Percy</c:v>
                </c:pt>
                <c:pt idx="11">
                  <c:v>HEGP</c:v>
                </c:pt>
                <c:pt idx="12">
                  <c:v>Autre</c:v>
                </c:pt>
              </c:strCache>
            </c:strRef>
          </c:cat>
          <c:val>
            <c:numRef>
              <c:f>'Totalité 2020'!$AM$304:$AM$316</c:f>
              <c:numCache>
                <c:formatCode>General</c:formatCode>
                <c:ptCount val="13"/>
                <c:pt idx="0">
                  <c:v>13</c:v>
                </c:pt>
                <c:pt idx="1">
                  <c:v>36</c:v>
                </c:pt>
                <c:pt idx="2">
                  <c:v>37</c:v>
                </c:pt>
                <c:pt idx="3">
                  <c:v>20</c:v>
                </c:pt>
                <c:pt idx="4">
                  <c:v>25</c:v>
                </c:pt>
                <c:pt idx="5">
                  <c:v>0</c:v>
                </c:pt>
                <c:pt idx="6">
                  <c:v>6</c:v>
                </c:pt>
                <c:pt idx="7">
                  <c:v>13</c:v>
                </c:pt>
                <c:pt idx="8">
                  <c:v>5</c:v>
                </c:pt>
                <c:pt idx="9">
                  <c:v>3</c:v>
                </c:pt>
                <c:pt idx="10">
                  <c:v>1</c:v>
                </c:pt>
                <c:pt idx="11">
                  <c:v>1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40-4C8C-BB9C-B0ED7320E432}"/>
            </c:ext>
          </c:extLst>
        </c:ser>
        <c:ser>
          <c:idx val="1"/>
          <c:order val="1"/>
          <c:tx>
            <c:v>Site d'EFX</c:v>
          </c:tx>
          <c:spPr>
            <a:solidFill>
              <a:srgbClr val="0070C0"/>
            </a:solidFill>
            <a:ln w="25400">
              <a:noFill/>
            </a:ln>
          </c:spPr>
          <c:invertIfNegative val="0"/>
          <c:cat>
            <c:strRef>
              <c:f>'Totalité 2020'!$AL$304:$AL$316</c:f>
              <c:strCache>
                <c:ptCount val="13"/>
                <c:pt idx="0">
                  <c:v>Pitie Salpetrière</c:v>
                </c:pt>
                <c:pt idx="1">
                  <c:v>Cochin</c:v>
                </c:pt>
                <c:pt idx="2">
                  <c:v>Tenon</c:v>
                </c:pt>
                <c:pt idx="3">
                  <c:v>M Lannelongue</c:v>
                </c:pt>
                <c:pt idx="4">
                  <c:v>Bichat</c:v>
                </c:pt>
                <c:pt idx="5">
                  <c:v>A  Paré</c:v>
                </c:pt>
                <c:pt idx="6">
                  <c:v>Henri Mondor</c:v>
                </c:pt>
                <c:pt idx="7">
                  <c:v>Foch</c:v>
                </c:pt>
                <c:pt idx="8">
                  <c:v>Hal Américain</c:v>
                </c:pt>
                <c:pt idx="9">
                  <c:v>Avicenne</c:v>
                </c:pt>
                <c:pt idx="10">
                  <c:v>Percy</c:v>
                </c:pt>
                <c:pt idx="11">
                  <c:v>HEGP</c:v>
                </c:pt>
                <c:pt idx="12">
                  <c:v>Autre</c:v>
                </c:pt>
              </c:strCache>
            </c:strRef>
          </c:cat>
          <c:val>
            <c:numRef>
              <c:f>'Totalité 2020'!$AN$304:$AN$316</c:f>
              <c:numCache>
                <c:formatCode>General</c:formatCode>
                <c:ptCount val="13"/>
                <c:pt idx="0">
                  <c:v>63</c:v>
                </c:pt>
                <c:pt idx="1">
                  <c:v>38</c:v>
                </c:pt>
                <c:pt idx="2">
                  <c:v>34</c:v>
                </c:pt>
                <c:pt idx="3">
                  <c:v>19</c:v>
                </c:pt>
                <c:pt idx="4">
                  <c:v>16</c:v>
                </c:pt>
                <c:pt idx="5">
                  <c:v>13</c:v>
                </c:pt>
                <c:pt idx="6">
                  <c:v>12</c:v>
                </c:pt>
                <c:pt idx="7">
                  <c:v>5</c:v>
                </c:pt>
                <c:pt idx="8">
                  <c:v>2</c:v>
                </c:pt>
                <c:pt idx="9">
                  <c:v>2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40-4C8C-BB9C-B0ED7320E4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0709968"/>
        <c:axId val="1"/>
      </c:barChart>
      <c:catAx>
        <c:axId val="280709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>
                <a:solidFill>
                  <a:sysClr val="windowText" lastClr="000000"/>
                </a:solidFill>
              </a:defRPr>
            </a:pPr>
            <a:endParaRPr lang="fr-FR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vert="horz"/>
          <a:lstStyle/>
          <a:p>
            <a:pPr>
              <a:defRPr/>
            </a:pPr>
            <a:endParaRPr lang="fr-FR"/>
          </a:p>
        </c:txPr>
        <c:crossAx val="28070996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2187568549773276"/>
          <c:y val="1.5721346519996689E-2"/>
          <c:w val="0.51492909020468081"/>
          <c:h val="8.3462813901509086E-2"/>
        </c:manualLayout>
      </c:layout>
      <c:overlay val="0"/>
      <c:spPr>
        <a:noFill/>
        <a:ln w="25400">
          <a:noFill/>
        </a:ln>
      </c:spPr>
      <c:txPr>
        <a:bodyPr rot="0" vert="horz"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fr-F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fr-FR" sz="1400" b="0" i="0" baseline="0">
                <a:effectLst/>
              </a:rPr>
              <a:t>Score EPICES en quintiles</a:t>
            </a:r>
            <a:endParaRPr lang="fr-FR" sz="1400">
              <a:effectLst/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'Prog 2020 termine analys'!$AB$100:$AB$104</c:f>
              <c:numCache>
                <c:formatCode>0%</c:formatCode>
                <c:ptCount val="5"/>
                <c:pt idx="0">
                  <c:v>0.1095890410958904</c:v>
                </c:pt>
                <c:pt idx="1">
                  <c:v>0.21917808219178081</c:v>
                </c:pt>
                <c:pt idx="2">
                  <c:v>0.20547945205479451</c:v>
                </c:pt>
                <c:pt idx="3">
                  <c:v>0.26027397260273971</c:v>
                </c:pt>
                <c:pt idx="4">
                  <c:v>0.20547945205479451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36-4176-A11C-A0C40B4155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2224160"/>
        <c:axId val="1"/>
      </c:barChart>
      <c:catAx>
        <c:axId val="582224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200"/>
            </a:pPr>
            <a:endParaRPr lang="fr-FR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vert="horz"/>
          <a:lstStyle/>
          <a:p>
            <a:pPr>
              <a:defRPr/>
            </a:pPr>
            <a:endParaRPr lang="fr-FR"/>
          </a:p>
        </c:txPr>
        <c:crossAx val="5822241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fr-FR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VEMS (%reférence)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'Prog 2020 termine analys'!$O$87:$O$90</c:f>
              <c:strCache>
                <c:ptCount val="4"/>
                <c:pt idx="0">
                  <c:v>&gt;80%</c:v>
                </c:pt>
                <c:pt idx="1">
                  <c:v>50-80%</c:v>
                </c:pt>
                <c:pt idx="2">
                  <c:v>30-50%</c:v>
                </c:pt>
                <c:pt idx="3">
                  <c:v>&lt;30%</c:v>
                </c:pt>
              </c:strCache>
            </c:strRef>
          </c:cat>
          <c:val>
            <c:numRef>
              <c:f>'Prog 2020 termine analys'!$N$87:$N$90</c:f>
              <c:numCache>
                <c:formatCode>0%</c:formatCode>
                <c:ptCount val="4"/>
                <c:pt idx="0">
                  <c:v>0.11764705882352941</c:v>
                </c:pt>
                <c:pt idx="1">
                  <c:v>0.56862745098039214</c:v>
                </c:pt>
                <c:pt idx="2">
                  <c:v>0.25490196078431371</c:v>
                </c:pt>
                <c:pt idx="3">
                  <c:v>5.8823529411764705E-2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5B-4C9A-AF2F-0CD9B230F8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2227904"/>
        <c:axId val="1"/>
      </c:barChart>
      <c:catAx>
        <c:axId val="582227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822279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0.25412</cdr:x>
      <cdr:y>0.05885</cdr:y>
    </cdr:from>
    <cdr:to>
      <cdr:x>0.28619</cdr:x>
      <cdr:y>0.15692</cdr:y>
    </cdr:to>
    <cdr:sp macro="" textlink="">
      <cdr:nvSpPr>
        <cdr:cNvPr id="2" name="Flèche : bas 1"/>
        <cdr:cNvSpPr/>
      </cdr:nvSpPr>
      <cdr:spPr>
        <a:xfrm xmlns:a="http://schemas.openxmlformats.org/drawingml/2006/main">
          <a:off x="2134188" y="241501"/>
          <a:ext cx="269325" cy="402389"/>
        </a:xfrm>
        <a:prstGeom xmlns:a="http://schemas.openxmlformats.org/drawingml/2006/main" prst="downArrow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0.22743</cdr:x>
      <cdr:y>0.15568</cdr:y>
    </cdr:from>
    <cdr:to>
      <cdr:x>0.44513</cdr:x>
      <cdr:y>0.8532</cdr:y>
    </cdr:to>
    <cdr:sp macro="" textlink="">
      <cdr:nvSpPr>
        <cdr:cNvPr id="4" name="Rectangle 3"/>
        <cdr:cNvSpPr/>
      </cdr:nvSpPr>
      <cdr:spPr>
        <a:xfrm xmlns:a="http://schemas.openxmlformats.org/drawingml/2006/main">
          <a:off x="1910080" y="638811"/>
          <a:ext cx="1828270" cy="2862177"/>
        </a:xfrm>
        <a:prstGeom xmlns:a="http://schemas.openxmlformats.org/drawingml/2006/main" prst="rect">
          <a:avLst/>
        </a:prstGeom>
        <a:solidFill xmlns:a="http://schemas.openxmlformats.org/drawingml/2006/main">
          <a:srgbClr val="FF0000">
            <a:alpha val="22000"/>
          </a:srgbClr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3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0.21952</cdr:x>
      <cdr:y>0</cdr:y>
    </cdr:from>
    <cdr:to>
      <cdr:x>0.33216</cdr:x>
      <cdr:y>0.07501</cdr:y>
    </cdr:to>
    <cdr:sp macro="" textlink="">
      <cdr:nvSpPr>
        <cdr:cNvPr id="3" name="ZoneTexte 2"/>
        <cdr:cNvSpPr txBox="1"/>
      </cdr:nvSpPr>
      <cdr:spPr>
        <a:xfrm xmlns:a="http://schemas.openxmlformats.org/drawingml/2006/main">
          <a:off x="1843635" y="0"/>
          <a:ext cx="945958" cy="3077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FR" sz="1200" b="1" dirty="0">
              <a:solidFill>
                <a:srgbClr val="FF0000"/>
              </a:solidFill>
            </a:rPr>
            <a:t>COVID-19</a:t>
          </a:r>
        </a:p>
      </cdr:txBody>
    </cdr:sp>
  </cdr:relSizeAnchor>
  <cdr:relSizeAnchor xmlns:cdr="http://schemas.openxmlformats.org/drawingml/2006/chartDrawing">
    <cdr:from>
      <cdr:x>0.7761</cdr:x>
      <cdr:y>0.10161</cdr:y>
    </cdr:from>
    <cdr:to>
      <cdr:x>0.99236</cdr:x>
      <cdr:y>0.85389</cdr:y>
    </cdr:to>
    <cdr:sp macro="" textlink="">
      <cdr:nvSpPr>
        <cdr:cNvPr id="5" name="Rectangle 4"/>
        <cdr:cNvSpPr/>
      </cdr:nvSpPr>
      <cdr:spPr>
        <a:xfrm xmlns:a="http://schemas.openxmlformats.org/drawingml/2006/main">
          <a:off x="6517973" y="452819"/>
          <a:ext cx="1816235" cy="3352590"/>
        </a:xfrm>
        <a:prstGeom xmlns:a="http://schemas.openxmlformats.org/drawingml/2006/main" prst="rect">
          <a:avLst/>
        </a:prstGeom>
        <a:solidFill xmlns:a="http://schemas.openxmlformats.org/drawingml/2006/main">
          <a:srgbClr val="FF0000">
            <a:alpha val="7000"/>
          </a:srgbClr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3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0.76897</cdr:x>
      <cdr:y>0.0867</cdr:y>
    </cdr:from>
    <cdr:to>
      <cdr:x>0.97523</cdr:x>
      <cdr:y>0.13849</cdr:y>
    </cdr:to>
    <cdr:sp macro="" textlink="">
      <cdr:nvSpPr>
        <cdr:cNvPr id="7" name="ZoneTexte 1"/>
        <cdr:cNvSpPr txBox="1"/>
      </cdr:nvSpPr>
      <cdr:spPr>
        <a:xfrm xmlns:a="http://schemas.openxmlformats.org/drawingml/2006/main">
          <a:off x="6458123" y="386375"/>
          <a:ext cx="1732233" cy="2308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 dirty="0"/>
            <a:t>17 octobre au 31 décembre</a:t>
          </a:r>
        </a:p>
      </cdr:txBody>
    </cdr:sp>
  </cdr:relSizeAnchor>
  <cdr:relSizeAnchor xmlns:cdr="http://schemas.openxmlformats.org/drawingml/2006/chartDrawing">
    <cdr:from>
      <cdr:x>0.28891</cdr:x>
      <cdr:y>0.14157</cdr:y>
    </cdr:from>
    <cdr:to>
      <cdr:x>0.44708</cdr:x>
      <cdr:y>0.25229</cdr:y>
    </cdr:to>
    <cdr:sp macro="" textlink="">
      <cdr:nvSpPr>
        <cdr:cNvPr id="6" name="ZoneTexte 5"/>
        <cdr:cNvSpPr txBox="1"/>
      </cdr:nvSpPr>
      <cdr:spPr>
        <a:xfrm xmlns:a="http://schemas.openxmlformats.org/drawingml/2006/main">
          <a:off x="2426377" y="580903"/>
          <a:ext cx="1328372" cy="4543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fr-FR" sz="1100" dirty="0">
              <a:solidFill>
                <a:schemeClr val="tx1"/>
              </a:solidFill>
            </a:rPr>
            <a:t>17 mars au 11 mai</a:t>
          </a:r>
        </a:p>
        <a:p xmlns:a="http://schemas.openxmlformats.org/drawingml/2006/main">
          <a:pPr algn="ctr"/>
          <a:r>
            <a:rPr lang="fr-FR" sz="1100" b="1" dirty="0">
              <a:solidFill>
                <a:schemeClr val="tx1"/>
              </a:solidFill>
            </a:rPr>
            <a:t>fermeture cab kiné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0.09626</cdr:x>
      <cdr:y>0.39859</cdr:y>
    </cdr:from>
    <cdr:to>
      <cdr:x>0.97873</cdr:x>
      <cdr:y>0.39859</cdr:y>
    </cdr:to>
    <cdr:cxnSp macro="">
      <cdr:nvCxnSpPr>
        <cdr:cNvPr id="3" name="Connecteur droit 2">
          <a:extLst xmlns:a="http://schemas.openxmlformats.org/drawingml/2006/main">
            <a:ext uri="{FF2B5EF4-FFF2-40B4-BE49-F238E27FC236}">
              <a16:creationId xmlns:a16="http://schemas.microsoft.com/office/drawing/2014/main" id="{EBA8C92D-31F8-40AD-BDA6-285DC26F05BC}"/>
            </a:ext>
          </a:extLst>
        </cdr:cNvPr>
        <cdr:cNvCxnSpPr/>
      </cdr:nvCxnSpPr>
      <cdr:spPr>
        <a:xfrm xmlns:a="http://schemas.openxmlformats.org/drawingml/2006/main">
          <a:off x="281362" y="1093681"/>
          <a:ext cx="2579413" cy="0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D8693-90C4-43F8-9736-0593B6F6FF26}" type="datetimeFigureOut">
              <a:rPr lang="fr-FR" smtClean="0"/>
              <a:t>05/04/2021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4D68A3-3D1C-4C21-A427-647F243E26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5305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e l'image des diapositives 1">
            <a:extLst>
              <a:ext uri="{FF2B5EF4-FFF2-40B4-BE49-F238E27FC236}">
                <a16:creationId xmlns:a16="http://schemas.microsoft.com/office/drawing/2014/main" id="{9E3D10B5-5C54-4C72-B1DD-DE97BEC29D6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Espace réservé des commentaires 2">
            <a:extLst>
              <a:ext uri="{FF2B5EF4-FFF2-40B4-BE49-F238E27FC236}">
                <a16:creationId xmlns:a16="http://schemas.microsoft.com/office/drawing/2014/main" id="{D9CD4F00-2EE2-4B86-B98A-028DAD75B4F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sz="1200" dirty="0"/>
              <a:t>Evolution de l’équipe de coordination administrative :  Jusqu’en juillet 2018  = 2 équivalents temps plein : un secrétaire et une coordinatrice départ en retraite du secrétaire en juillet 2018 2 échecs de recrutement (3 et 5 jours) en septembre 2018 et février 2019 Mars 2019 : Licenciement  de la coordinatrice administrative Recrutement d’une secrétaire fin mai 2019 en formation progressive</a:t>
            </a:r>
          </a:p>
          <a:p>
            <a:endParaRPr lang="fr-FR" sz="1200" dirty="0"/>
          </a:p>
          <a:p>
            <a:r>
              <a:rPr lang="fr-FR" sz="1200" dirty="0"/>
              <a:t>Failles de coordination du parcours de soins relevées depuis septembre 2018 : gestion bénévole ( moi-même, des patients) avec soutien de l’équipe de coordination médicale et kinésithérapeute stable  </a:t>
            </a:r>
          </a:p>
          <a:p>
            <a:r>
              <a:rPr lang="fr-FR" sz="1200" dirty="0"/>
              <a:t>Mise à plat comptable très importante (travail bénévole de la nouvelle trésorière + patiente anciennement comptable) </a:t>
            </a:r>
          </a:p>
          <a:p>
            <a:pPr eaLnBrk="1" hangingPunct="1">
              <a:spcBef>
                <a:spcPct val="0"/>
              </a:spcBef>
            </a:pPr>
            <a:endParaRPr lang="fr-FR" altLang="fr-FR" dirty="0"/>
          </a:p>
        </p:txBody>
      </p:sp>
      <p:sp>
        <p:nvSpPr>
          <p:cNvPr id="5124" name="Espace réservé du numéro de diapositive 3">
            <a:extLst>
              <a:ext uri="{FF2B5EF4-FFF2-40B4-BE49-F238E27FC236}">
                <a16:creationId xmlns:a16="http://schemas.microsoft.com/office/drawing/2014/main" id="{5750BFB1-A190-4F95-8BFC-99405077FF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B11F88F-814E-49B5-BF1B-0F168A5B8BB5}" type="slidenum">
              <a:rPr lang="fr-FR" altLang="fr-FR" smtClean="0">
                <a:latin typeface="Calibri" panose="020F0502020204030204" pitchFamily="34" charset="0"/>
              </a:rPr>
              <a:pPr/>
              <a:t>4</a:t>
            </a:fld>
            <a:endParaRPr lang="fr-FR" altLang="fr-F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702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e l'image des diapositives 1">
            <a:extLst>
              <a:ext uri="{FF2B5EF4-FFF2-40B4-BE49-F238E27FC236}">
                <a16:creationId xmlns:a16="http://schemas.microsoft.com/office/drawing/2014/main" id="{9E3D10B5-5C54-4C72-B1DD-DE97BEC29D6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Espace réservé des commentaires 2">
            <a:extLst>
              <a:ext uri="{FF2B5EF4-FFF2-40B4-BE49-F238E27FC236}">
                <a16:creationId xmlns:a16="http://schemas.microsoft.com/office/drawing/2014/main" id="{D9CD4F00-2EE2-4B86-B98A-028DAD75B4F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dirty="0"/>
          </a:p>
        </p:txBody>
      </p:sp>
      <p:sp>
        <p:nvSpPr>
          <p:cNvPr id="5124" name="Espace réservé du numéro de diapositive 3">
            <a:extLst>
              <a:ext uri="{FF2B5EF4-FFF2-40B4-BE49-F238E27FC236}">
                <a16:creationId xmlns:a16="http://schemas.microsoft.com/office/drawing/2014/main" id="{5750BFB1-A190-4F95-8BFC-99405077FF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B11F88F-814E-49B5-BF1B-0F168A5B8BB5}" type="slidenum">
              <a:rPr lang="fr-FR" altLang="fr-FR" smtClean="0">
                <a:latin typeface="Calibri" panose="020F0502020204030204" pitchFamily="34" charset="0"/>
              </a:rPr>
              <a:pPr/>
              <a:t>13</a:t>
            </a:fld>
            <a:endParaRPr lang="fr-FR" altLang="fr-F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1588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e l'image des diapositives 1">
            <a:extLst>
              <a:ext uri="{FF2B5EF4-FFF2-40B4-BE49-F238E27FC236}">
                <a16:creationId xmlns:a16="http://schemas.microsoft.com/office/drawing/2014/main" id="{9E3D10B5-5C54-4C72-B1DD-DE97BEC29D6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Espace réservé des commentaires 2">
            <a:extLst>
              <a:ext uri="{FF2B5EF4-FFF2-40B4-BE49-F238E27FC236}">
                <a16:creationId xmlns:a16="http://schemas.microsoft.com/office/drawing/2014/main" id="{D9CD4F00-2EE2-4B86-B98A-028DAD75B4F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dirty="0"/>
          </a:p>
        </p:txBody>
      </p:sp>
      <p:sp>
        <p:nvSpPr>
          <p:cNvPr id="5124" name="Espace réservé du numéro de diapositive 3">
            <a:extLst>
              <a:ext uri="{FF2B5EF4-FFF2-40B4-BE49-F238E27FC236}">
                <a16:creationId xmlns:a16="http://schemas.microsoft.com/office/drawing/2014/main" id="{5750BFB1-A190-4F95-8BFC-99405077FF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B11F88F-814E-49B5-BF1B-0F168A5B8BB5}" type="slidenum">
              <a:rPr lang="fr-FR" altLang="fr-FR" smtClean="0">
                <a:latin typeface="Calibri" panose="020F0502020204030204" pitchFamily="34" charset="0"/>
              </a:rPr>
              <a:pPr/>
              <a:t>14</a:t>
            </a:fld>
            <a:endParaRPr lang="fr-FR" altLang="fr-F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8350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e l'image des diapositives 1">
            <a:extLst>
              <a:ext uri="{FF2B5EF4-FFF2-40B4-BE49-F238E27FC236}">
                <a16:creationId xmlns:a16="http://schemas.microsoft.com/office/drawing/2014/main" id="{9E3D10B5-5C54-4C72-B1DD-DE97BEC29D6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Espace réservé des commentaires 2">
            <a:extLst>
              <a:ext uri="{FF2B5EF4-FFF2-40B4-BE49-F238E27FC236}">
                <a16:creationId xmlns:a16="http://schemas.microsoft.com/office/drawing/2014/main" id="{D9CD4F00-2EE2-4B86-B98A-028DAD75B4F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dirty="0"/>
          </a:p>
        </p:txBody>
      </p:sp>
      <p:sp>
        <p:nvSpPr>
          <p:cNvPr id="5124" name="Espace réservé du numéro de diapositive 3">
            <a:extLst>
              <a:ext uri="{FF2B5EF4-FFF2-40B4-BE49-F238E27FC236}">
                <a16:creationId xmlns:a16="http://schemas.microsoft.com/office/drawing/2014/main" id="{5750BFB1-A190-4F95-8BFC-99405077FF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B11F88F-814E-49B5-BF1B-0F168A5B8BB5}" type="slidenum">
              <a:rPr lang="fr-FR" altLang="fr-FR" smtClean="0">
                <a:latin typeface="Calibri" panose="020F0502020204030204" pitchFamily="34" charset="0"/>
              </a:rPr>
              <a:pPr/>
              <a:t>15</a:t>
            </a:fld>
            <a:endParaRPr lang="fr-FR" altLang="fr-F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5405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e l'image des diapositives 1">
            <a:extLst>
              <a:ext uri="{FF2B5EF4-FFF2-40B4-BE49-F238E27FC236}">
                <a16:creationId xmlns:a16="http://schemas.microsoft.com/office/drawing/2014/main" id="{9E3D10B5-5C54-4C72-B1DD-DE97BEC29D6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Espace réservé des commentaires 2">
            <a:extLst>
              <a:ext uri="{FF2B5EF4-FFF2-40B4-BE49-F238E27FC236}">
                <a16:creationId xmlns:a16="http://schemas.microsoft.com/office/drawing/2014/main" id="{D9CD4F00-2EE2-4B86-B98A-028DAD75B4F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dirty="0"/>
          </a:p>
        </p:txBody>
      </p:sp>
      <p:sp>
        <p:nvSpPr>
          <p:cNvPr id="5124" name="Espace réservé du numéro de diapositive 3">
            <a:extLst>
              <a:ext uri="{FF2B5EF4-FFF2-40B4-BE49-F238E27FC236}">
                <a16:creationId xmlns:a16="http://schemas.microsoft.com/office/drawing/2014/main" id="{5750BFB1-A190-4F95-8BFC-99405077FF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B11F88F-814E-49B5-BF1B-0F168A5B8BB5}" type="slidenum">
              <a:rPr lang="fr-FR" altLang="fr-FR" smtClean="0">
                <a:latin typeface="Calibri" panose="020F0502020204030204" pitchFamily="34" charset="0"/>
              </a:rPr>
              <a:pPr/>
              <a:t>16</a:t>
            </a:fld>
            <a:endParaRPr lang="fr-FR" altLang="fr-F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1463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e l'image des diapositives 1">
            <a:extLst>
              <a:ext uri="{FF2B5EF4-FFF2-40B4-BE49-F238E27FC236}">
                <a16:creationId xmlns:a16="http://schemas.microsoft.com/office/drawing/2014/main" id="{9E3D10B5-5C54-4C72-B1DD-DE97BEC29D6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Espace réservé des commentaires 2">
            <a:extLst>
              <a:ext uri="{FF2B5EF4-FFF2-40B4-BE49-F238E27FC236}">
                <a16:creationId xmlns:a16="http://schemas.microsoft.com/office/drawing/2014/main" id="{D9CD4F00-2EE2-4B86-B98A-028DAD75B4F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dirty="0"/>
          </a:p>
        </p:txBody>
      </p:sp>
      <p:sp>
        <p:nvSpPr>
          <p:cNvPr id="5124" name="Espace réservé du numéro de diapositive 3">
            <a:extLst>
              <a:ext uri="{FF2B5EF4-FFF2-40B4-BE49-F238E27FC236}">
                <a16:creationId xmlns:a16="http://schemas.microsoft.com/office/drawing/2014/main" id="{5750BFB1-A190-4F95-8BFC-99405077FF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B11F88F-814E-49B5-BF1B-0F168A5B8BB5}" type="slidenum">
              <a:rPr lang="fr-FR" altLang="fr-FR" smtClean="0">
                <a:latin typeface="Calibri" panose="020F0502020204030204" pitchFamily="34" charset="0"/>
              </a:rPr>
              <a:pPr/>
              <a:t>17</a:t>
            </a:fld>
            <a:endParaRPr lang="fr-FR" altLang="fr-F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0508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e l'image des diapositives 1">
            <a:extLst>
              <a:ext uri="{FF2B5EF4-FFF2-40B4-BE49-F238E27FC236}">
                <a16:creationId xmlns:a16="http://schemas.microsoft.com/office/drawing/2014/main" id="{9E3D10B5-5C54-4C72-B1DD-DE97BEC29D6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Espace réservé des commentaires 2">
            <a:extLst>
              <a:ext uri="{FF2B5EF4-FFF2-40B4-BE49-F238E27FC236}">
                <a16:creationId xmlns:a16="http://schemas.microsoft.com/office/drawing/2014/main" id="{D9CD4F00-2EE2-4B86-B98A-028DAD75B4F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dirty="0"/>
          </a:p>
        </p:txBody>
      </p:sp>
      <p:sp>
        <p:nvSpPr>
          <p:cNvPr id="5124" name="Espace réservé du numéro de diapositive 3">
            <a:extLst>
              <a:ext uri="{FF2B5EF4-FFF2-40B4-BE49-F238E27FC236}">
                <a16:creationId xmlns:a16="http://schemas.microsoft.com/office/drawing/2014/main" id="{5750BFB1-A190-4F95-8BFC-99405077FF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B11F88F-814E-49B5-BF1B-0F168A5B8BB5}" type="slidenum">
              <a:rPr lang="fr-FR" altLang="fr-FR" smtClean="0">
                <a:latin typeface="Calibri" panose="020F0502020204030204" pitchFamily="34" charset="0"/>
              </a:rPr>
              <a:pPr/>
              <a:t>18</a:t>
            </a:fld>
            <a:endParaRPr lang="fr-FR" altLang="fr-F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7323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e l'image des diapositives 1">
            <a:extLst>
              <a:ext uri="{FF2B5EF4-FFF2-40B4-BE49-F238E27FC236}">
                <a16:creationId xmlns:a16="http://schemas.microsoft.com/office/drawing/2014/main" id="{9E3D10B5-5C54-4C72-B1DD-DE97BEC29D6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Espace réservé des commentaires 2">
            <a:extLst>
              <a:ext uri="{FF2B5EF4-FFF2-40B4-BE49-F238E27FC236}">
                <a16:creationId xmlns:a16="http://schemas.microsoft.com/office/drawing/2014/main" id="{D9CD4F00-2EE2-4B86-B98A-028DAD75B4F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dirty="0"/>
          </a:p>
        </p:txBody>
      </p:sp>
      <p:sp>
        <p:nvSpPr>
          <p:cNvPr id="5124" name="Espace réservé du numéro de diapositive 3">
            <a:extLst>
              <a:ext uri="{FF2B5EF4-FFF2-40B4-BE49-F238E27FC236}">
                <a16:creationId xmlns:a16="http://schemas.microsoft.com/office/drawing/2014/main" id="{5750BFB1-A190-4F95-8BFC-99405077FF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B11F88F-814E-49B5-BF1B-0F168A5B8BB5}" type="slidenum">
              <a:rPr lang="fr-FR" altLang="fr-FR" smtClean="0">
                <a:latin typeface="Calibri" panose="020F0502020204030204" pitchFamily="34" charset="0"/>
              </a:rPr>
              <a:pPr/>
              <a:t>19</a:t>
            </a:fld>
            <a:endParaRPr lang="fr-FR" altLang="fr-F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9834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e l'image des diapositives 1">
            <a:extLst>
              <a:ext uri="{FF2B5EF4-FFF2-40B4-BE49-F238E27FC236}">
                <a16:creationId xmlns:a16="http://schemas.microsoft.com/office/drawing/2014/main" id="{9E3D10B5-5C54-4C72-B1DD-DE97BEC29D6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Espace réservé des commentaires 2">
            <a:extLst>
              <a:ext uri="{FF2B5EF4-FFF2-40B4-BE49-F238E27FC236}">
                <a16:creationId xmlns:a16="http://schemas.microsoft.com/office/drawing/2014/main" id="{D9CD4F00-2EE2-4B86-B98A-028DAD75B4F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dirty="0"/>
          </a:p>
        </p:txBody>
      </p:sp>
      <p:sp>
        <p:nvSpPr>
          <p:cNvPr id="5124" name="Espace réservé du numéro de diapositive 3">
            <a:extLst>
              <a:ext uri="{FF2B5EF4-FFF2-40B4-BE49-F238E27FC236}">
                <a16:creationId xmlns:a16="http://schemas.microsoft.com/office/drawing/2014/main" id="{5750BFB1-A190-4F95-8BFC-99405077FF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B11F88F-814E-49B5-BF1B-0F168A5B8BB5}" type="slidenum">
              <a:rPr lang="fr-FR" altLang="fr-FR" smtClean="0">
                <a:latin typeface="Calibri" panose="020F0502020204030204" pitchFamily="34" charset="0"/>
              </a:rPr>
              <a:pPr/>
              <a:t>20</a:t>
            </a:fld>
            <a:endParaRPr lang="fr-FR" altLang="fr-F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9342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e l'image des diapositives 1">
            <a:extLst>
              <a:ext uri="{FF2B5EF4-FFF2-40B4-BE49-F238E27FC236}">
                <a16:creationId xmlns:a16="http://schemas.microsoft.com/office/drawing/2014/main" id="{9E3D10B5-5C54-4C72-B1DD-DE97BEC29D6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Espace réservé des commentaires 2">
            <a:extLst>
              <a:ext uri="{FF2B5EF4-FFF2-40B4-BE49-F238E27FC236}">
                <a16:creationId xmlns:a16="http://schemas.microsoft.com/office/drawing/2014/main" id="{D9CD4F00-2EE2-4B86-B98A-028DAD75B4F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dirty="0"/>
          </a:p>
        </p:txBody>
      </p:sp>
      <p:sp>
        <p:nvSpPr>
          <p:cNvPr id="5124" name="Espace réservé du numéro de diapositive 3">
            <a:extLst>
              <a:ext uri="{FF2B5EF4-FFF2-40B4-BE49-F238E27FC236}">
                <a16:creationId xmlns:a16="http://schemas.microsoft.com/office/drawing/2014/main" id="{5750BFB1-A190-4F95-8BFC-99405077FF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B11F88F-814E-49B5-BF1B-0F168A5B8BB5}" type="slidenum">
              <a:rPr lang="fr-FR" altLang="fr-FR" smtClean="0">
                <a:latin typeface="Calibri" panose="020F0502020204030204" pitchFamily="34" charset="0"/>
              </a:rPr>
              <a:pPr/>
              <a:t>21</a:t>
            </a:fld>
            <a:endParaRPr lang="fr-FR" altLang="fr-F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291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e l'image des diapositives 1">
            <a:extLst>
              <a:ext uri="{FF2B5EF4-FFF2-40B4-BE49-F238E27FC236}">
                <a16:creationId xmlns:a16="http://schemas.microsoft.com/office/drawing/2014/main" id="{9E3D10B5-5C54-4C72-B1DD-DE97BEC29D6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Espace réservé des commentaires 2">
            <a:extLst>
              <a:ext uri="{FF2B5EF4-FFF2-40B4-BE49-F238E27FC236}">
                <a16:creationId xmlns:a16="http://schemas.microsoft.com/office/drawing/2014/main" id="{D9CD4F00-2EE2-4B86-B98A-028DAD75B4F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dirty="0"/>
          </a:p>
        </p:txBody>
      </p:sp>
      <p:sp>
        <p:nvSpPr>
          <p:cNvPr id="5124" name="Espace réservé du numéro de diapositive 3">
            <a:extLst>
              <a:ext uri="{FF2B5EF4-FFF2-40B4-BE49-F238E27FC236}">
                <a16:creationId xmlns:a16="http://schemas.microsoft.com/office/drawing/2014/main" id="{5750BFB1-A190-4F95-8BFC-99405077FF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B11F88F-814E-49B5-BF1B-0F168A5B8BB5}" type="slidenum">
              <a:rPr lang="fr-FR" altLang="fr-FR" smtClean="0">
                <a:latin typeface="Calibri" panose="020F0502020204030204" pitchFamily="34" charset="0"/>
              </a:rPr>
              <a:pPr/>
              <a:t>22</a:t>
            </a:fld>
            <a:endParaRPr lang="fr-FR" altLang="fr-F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884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e l'image des diapositives 1">
            <a:extLst>
              <a:ext uri="{FF2B5EF4-FFF2-40B4-BE49-F238E27FC236}">
                <a16:creationId xmlns:a16="http://schemas.microsoft.com/office/drawing/2014/main" id="{9E3D10B5-5C54-4C72-B1DD-DE97BEC29D6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Espace réservé des commentaires 2">
            <a:extLst>
              <a:ext uri="{FF2B5EF4-FFF2-40B4-BE49-F238E27FC236}">
                <a16:creationId xmlns:a16="http://schemas.microsoft.com/office/drawing/2014/main" id="{D9CD4F00-2EE2-4B86-B98A-028DAD75B4F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/>
              <a:t>Objectifs convention ARS IDF passé d 210 (2014 : 390 000 € ) à 400 (2015 : 330 000 € avec report de 60 000 € de 2014  - 2016 : 330 000 € et épuisement des fonds dédiés)</a:t>
            </a:r>
          </a:p>
          <a:p>
            <a:pPr eaLnBrk="1" hangingPunct="1">
              <a:spcBef>
                <a:spcPct val="0"/>
              </a:spcBef>
            </a:pPr>
            <a:r>
              <a:rPr lang="fr-FR" altLang="fr-FR"/>
              <a:t>2013 : 340 000 €    2012 : 339 300 €  prévu mais -13%</a:t>
            </a:r>
          </a:p>
          <a:p>
            <a:pPr eaLnBrk="1" hangingPunct="1">
              <a:spcBef>
                <a:spcPct val="0"/>
              </a:spcBef>
            </a:pPr>
            <a:r>
              <a:rPr lang="fr-FR" altLang="fr-FR"/>
              <a:t>Alors que budget nombre de patients dépendant (HD et coordination)</a:t>
            </a:r>
          </a:p>
        </p:txBody>
      </p:sp>
      <p:sp>
        <p:nvSpPr>
          <p:cNvPr id="5124" name="Espace réservé du numéro de diapositive 3">
            <a:extLst>
              <a:ext uri="{FF2B5EF4-FFF2-40B4-BE49-F238E27FC236}">
                <a16:creationId xmlns:a16="http://schemas.microsoft.com/office/drawing/2014/main" id="{5750BFB1-A190-4F95-8BFC-99405077FF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B11F88F-814E-49B5-BF1B-0F168A5B8BB5}" type="slidenum">
              <a:rPr lang="fr-FR" altLang="fr-FR" smtClean="0">
                <a:latin typeface="Calibri" panose="020F0502020204030204" pitchFamily="34" charset="0"/>
              </a:rPr>
              <a:pPr/>
              <a:t>5</a:t>
            </a:fld>
            <a:endParaRPr lang="fr-FR" altLang="fr-F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e l'image des diapositives 1">
            <a:extLst>
              <a:ext uri="{FF2B5EF4-FFF2-40B4-BE49-F238E27FC236}">
                <a16:creationId xmlns:a16="http://schemas.microsoft.com/office/drawing/2014/main" id="{9E3D10B5-5C54-4C72-B1DD-DE97BEC29D6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Espace réservé des commentaires 2">
            <a:extLst>
              <a:ext uri="{FF2B5EF4-FFF2-40B4-BE49-F238E27FC236}">
                <a16:creationId xmlns:a16="http://schemas.microsoft.com/office/drawing/2014/main" id="{D9CD4F00-2EE2-4B86-B98A-028DAD75B4F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dirty="0"/>
          </a:p>
        </p:txBody>
      </p:sp>
      <p:sp>
        <p:nvSpPr>
          <p:cNvPr id="5124" name="Espace réservé du numéro de diapositive 3">
            <a:extLst>
              <a:ext uri="{FF2B5EF4-FFF2-40B4-BE49-F238E27FC236}">
                <a16:creationId xmlns:a16="http://schemas.microsoft.com/office/drawing/2014/main" id="{5750BFB1-A190-4F95-8BFC-99405077FF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B11F88F-814E-49B5-BF1B-0F168A5B8BB5}" type="slidenum">
              <a:rPr lang="fr-FR" altLang="fr-FR" smtClean="0">
                <a:latin typeface="Calibri" panose="020F0502020204030204" pitchFamily="34" charset="0"/>
              </a:rPr>
              <a:pPr/>
              <a:t>23</a:t>
            </a:fld>
            <a:endParaRPr lang="fr-FR" altLang="fr-F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7660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e l'image des diapositives 1">
            <a:extLst>
              <a:ext uri="{FF2B5EF4-FFF2-40B4-BE49-F238E27FC236}">
                <a16:creationId xmlns:a16="http://schemas.microsoft.com/office/drawing/2014/main" id="{9E3D10B5-5C54-4C72-B1DD-DE97BEC29D6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Espace réservé des commentaires 2">
            <a:extLst>
              <a:ext uri="{FF2B5EF4-FFF2-40B4-BE49-F238E27FC236}">
                <a16:creationId xmlns:a16="http://schemas.microsoft.com/office/drawing/2014/main" id="{D9CD4F00-2EE2-4B86-B98A-028DAD75B4F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dirty="0"/>
          </a:p>
        </p:txBody>
      </p:sp>
      <p:sp>
        <p:nvSpPr>
          <p:cNvPr id="5124" name="Espace réservé du numéro de diapositive 3">
            <a:extLst>
              <a:ext uri="{FF2B5EF4-FFF2-40B4-BE49-F238E27FC236}">
                <a16:creationId xmlns:a16="http://schemas.microsoft.com/office/drawing/2014/main" id="{5750BFB1-A190-4F95-8BFC-99405077FF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B11F88F-814E-49B5-BF1B-0F168A5B8BB5}" type="slidenum">
              <a:rPr lang="fr-FR" altLang="fr-FR" smtClean="0">
                <a:latin typeface="Calibri" panose="020F0502020204030204" pitchFamily="34" charset="0"/>
              </a:rPr>
              <a:pPr/>
              <a:t>24</a:t>
            </a:fld>
            <a:endParaRPr lang="fr-FR" altLang="fr-F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5368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4D68A3-3D1C-4C21-A427-647F243E26B3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3030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e l'image des diapositives 1">
            <a:extLst>
              <a:ext uri="{FF2B5EF4-FFF2-40B4-BE49-F238E27FC236}">
                <a16:creationId xmlns:a16="http://schemas.microsoft.com/office/drawing/2014/main" id="{9E3D10B5-5C54-4C72-B1DD-DE97BEC29D6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Espace réservé des commentaires 2">
            <a:extLst>
              <a:ext uri="{FF2B5EF4-FFF2-40B4-BE49-F238E27FC236}">
                <a16:creationId xmlns:a16="http://schemas.microsoft.com/office/drawing/2014/main" id="{D9CD4F00-2EE2-4B86-B98A-028DAD75B4F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/>
              <a:t>Objectifs convention ARS IDF passé d 210 (2014 : 390 000 € ) à 400 (2015 : 330 000 € avec report de 60 000 € de 2014  - 2016 : 330 000 € et épuisement des fonds dédiés)</a:t>
            </a:r>
          </a:p>
          <a:p>
            <a:pPr eaLnBrk="1" hangingPunct="1">
              <a:spcBef>
                <a:spcPct val="0"/>
              </a:spcBef>
            </a:pPr>
            <a:r>
              <a:rPr lang="fr-FR" altLang="fr-FR"/>
              <a:t>2013 : 340 000 €    2012 : 339 300 €  prévu mais -13%</a:t>
            </a:r>
          </a:p>
          <a:p>
            <a:pPr eaLnBrk="1" hangingPunct="1">
              <a:spcBef>
                <a:spcPct val="0"/>
              </a:spcBef>
            </a:pPr>
            <a:r>
              <a:rPr lang="fr-FR" altLang="fr-FR"/>
              <a:t>Alors que budget nombre de patients dépendant (HD et coordination)</a:t>
            </a:r>
          </a:p>
        </p:txBody>
      </p:sp>
      <p:sp>
        <p:nvSpPr>
          <p:cNvPr id="5124" name="Espace réservé du numéro de diapositive 3">
            <a:extLst>
              <a:ext uri="{FF2B5EF4-FFF2-40B4-BE49-F238E27FC236}">
                <a16:creationId xmlns:a16="http://schemas.microsoft.com/office/drawing/2014/main" id="{5750BFB1-A190-4F95-8BFC-99405077FF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B11F88F-814E-49B5-BF1B-0F168A5B8BB5}" type="slidenum">
              <a:rPr lang="fr-FR" altLang="fr-FR" smtClean="0">
                <a:latin typeface="Calibri" panose="020F0502020204030204" pitchFamily="34" charset="0"/>
              </a:rPr>
              <a:pPr/>
              <a:t>26</a:t>
            </a:fld>
            <a:endParaRPr lang="fr-FR" altLang="fr-F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>
            <a:extLst>
              <a:ext uri="{FF2B5EF4-FFF2-40B4-BE49-F238E27FC236}">
                <a16:creationId xmlns:a16="http://schemas.microsoft.com/office/drawing/2014/main" id="{F486DC75-4784-4CA5-AA9C-431E9038D34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ce réservé des commentaires 2">
            <a:extLst>
              <a:ext uri="{FF2B5EF4-FFF2-40B4-BE49-F238E27FC236}">
                <a16:creationId xmlns:a16="http://schemas.microsoft.com/office/drawing/2014/main" id="{C5F8A3C5-F33F-41FD-9EE5-B7F6E9AF32B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7172" name="Espace réservé du numéro de diapositive 3">
            <a:extLst>
              <a:ext uri="{FF2B5EF4-FFF2-40B4-BE49-F238E27FC236}">
                <a16:creationId xmlns:a16="http://schemas.microsoft.com/office/drawing/2014/main" id="{1273F8BE-DA65-42C2-B0A5-17BE5DFCEE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FE2DC60-2A7A-4AF0-830A-5DAAF75EF757}" type="slidenum">
              <a:rPr lang="fr-FR" altLang="fr-FR" smtClean="0">
                <a:latin typeface="Calibri" panose="020F0502020204030204" pitchFamily="34" charset="0"/>
              </a:rPr>
              <a:pPr/>
              <a:t>27</a:t>
            </a:fld>
            <a:endParaRPr lang="fr-FR" altLang="fr-F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3855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>
            <a:extLst>
              <a:ext uri="{FF2B5EF4-FFF2-40B4-BE49-F238E27FC236}">
                <a16:creationId xmlns:a16="http://schemas.microsoft.com/office/drawing/2014/main" id="{F486DC75-4784-4CA5-AA9C-431E9038D34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ce réservé des commentaires 2">
            <a:extLst>
              <a:ext uri="{FF2B5EF4-FFF2-40B4-BE49-F238E27FC236}">
                <a16:creationId xmlns:a16="http://schemas.microsoft.com/office/drawing/2014/main" id="{C5F8A3C5-F33F-41FD-9EE5-B7F6E9AF32B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7172" name="Espace réservé du numéro de diapositive 3">
            <a:extLst>
              <a:ext uri="{FF2B5EF4-FFF2-40B4-BE49-F238E27FC236}">
                <a16:creationId xmlns:a16="http://schemas.microsoft.com/office/drawing/2014/main" id="{1273F8BE-DA65-42C2-B0A5-17BE5DFCEE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FE2DC60-2A7A-4AF0-830A-5DAAF75EF757}" type="slidenum">
              <a:rPr lang="fr-FR" altLang="fr-FR" smtClean="0">
                <a:latin typeface="Calibri" panose="020F0502020204030204" pitchFamily="34" charset="0"/>
              </a:rPr>
              <a:pPr/>
              <a:t>28</a:t>
            </a:fld>
            <a:endParaRPr lang="fr-FR" altLang="fr-F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629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e l'image des diapositives 1">
            <a:extLst>
              <a:ext uri="{FF2B5EF4-FFF2-40B4-BE49-F238E27FC236}">
                <a16:creationId xmlns:a16="http://schemas.microsoft.com/office/drawing/2014/main" id="{9E3D10B5-5C54-4C72-B1DD-DE97BEC29D6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Espace réservé des commentaires 2">
            <a:extLst>
              <a:ext uri="{FF2B5EF4-FFF2-40B4-BE49-F238E27FC236}">
                <a16:creationId xmlns:a16="http://schemas.microsoft.com/office/drawing/2014/main" id="{D9CD4F00-2EE2-4B86-B98A-028DAD75B4F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 dirty="0"/>
              <a:t>)</a:t>
            </a:r>
          </a:p>
        </p:txBody>
      </p:sp>
      <p:sp>
        <p:nvSpPr>
          <p:cNvPr id="5124" name="Espace réservé du numéro de diapositive 3">
            <a:extLst>
              <a:ext uri="{FF2B5EF4-FFF2-40B4-BE49-F238E27FC236}">
                <a16:creationId xmlns:a16="http://schemas.microsoft.com/office/drawing/2014/main" id="{5750BFB1-A190-4F95-8BFC-99405077FF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B11F88F-814E-49B5-BF1B-0F168A5B8BB5}" type="slidenum">
              <a:rPr lang="fr-FR" altLang="fr-FR" smtClean="0">
                <a:latin typeface="Calibri" panose="020F0502020204030204" pitchFamily="34" charset="0"/>
              </a:rPr>
              <a:pPr/>
              <a:t>6</a:t>
            </a:fld>
            <a:endParaRPr lang="fr-FR" altLang="fr-F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53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e l'image des diapositives 1">
            <a:extLst>
              <a:ext uri="{FF2B5EF4-FFF2-40B4-BE49-F238E27FC236}">
                <a16:creationId xmlns:a16="http://schemas.microsoft.com/office/drawing/2014/main" id="{9E3D10B5-5C54-4C72-B1DD-DE97BEC29D6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Espace réservé des commentaires 2">
            <a:extLst>
              <a:ext uri="{FF2B5EF4-FFF2-40B4-BE49-F238E27FC236}">
                <a16:creationId xmlns:a16="http://schemas.microsoft.com/office/drawing/2014/main" id="{D9CD4F00-2EE2-4B86-B98A-028DAD75B4F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dirty="0"/>
          </a:p>
        </p:txBody>
      </p:sp>
      <p:sp>
        <p:nvSpPr>
          <p:cNvPr id="5124" name="Espace réservé du numéro de diapositive 3">
            <a:extLst>
              <a:ext uri="{FF2B5EF4-FFF2-40B4-BE49-F238E27FC236}">
                <a16:creationId xmlns:a16="http://schemas.microsoft.com/office/drawing/2014/main" id="{5750BFB1-A190-4F95-8BFC-99405077FF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B11F88F-814E-49B5-BF1B-0F168A5B8BB5}" type="slidenum">
              <a:rPr lang="fr-FR" altLang="fr-FR" smtClean="0">
                <a:latin typeface="Calibri" panose="020F0502020204030204" pitchFamily="34" charset="0"/>
              </a:rPr>
              <a:pPr/>
              <a:t>7</a:t>
            </a:fld>
            <a:endParaRPr lang="fr-FR" altLang="fr-F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444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e l'image des diapositives 1">
            <a:extLst>
              <a:ext uri="{FF2B5EF4-FFF2-40B4-BE49-F238E27FC236}">
                <a16:creationId xmlns:a16="http://schemas.microsoft.com/office/drawing/2014/main" id="{9E3D10B5-5C54-4C72-B1DD-DE97BEC29D6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Espace réservé des commentaires 2">
            <a:extLst>
              <a:ext uri="{FF2B5EF4-FFF2-40B4-BE49-F238E27FC236}">
                <a16:creationId xmlns:a16="http://schemas.microsoft.com/office/drawing/2014/main" id="{D9CD4F00-2EE2-4B86-B98A-028DAD75B4F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dirty="0"/>
          </a:p>
        </p:txBody>
      </p:sp>
      <p:sp>
        <p:nvSpPr>
          <p:cNvPr id="5124" name="Espace réservé du numéro de diapositive 3">
            <a:extLst>
              <a:ext uri="{FF2B5EF4-FFF2-40B4-BE49-F238E27FC236}">
                <a16:creationId xmlns:a16="http://schemas.microsoft.com/office/drawing/2014/main" id="{5750BFB1-A190-4F95-8BFC-99405077FF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B11F88F-814E-49B5-BF1B-0F168A5B8BB5}" type="slidenum">
              <a:rPr lang="fr-FR" altLang="fr-FR" smtClean="0">
                <a:latin typeface="Calibri" panose="020F0502020204030204" pitchFamily="34" charset="0"/>
              </a:rPr>
              <a:pPr/>
              <a:t>8</a:t>
            </a:fld>
            <a:endParaRPr lang="fr-FR" altLang="fr-F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3382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e l'image des diapositives 1">
            <a:extLst>
              <a:ext uri="{FF2B5EF4-FFF2-40B4-BE49-F238E27FC236}">
                <a16:creationId xmlns:a16="http://schemas.microsoft.com/office/drawing/2014/main" id="{9E3D10B5-5C54-4C72-B1DD-DE97BEC29D6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Espace réservé des commentaires 2">
            <a:extLst>
              <a:ext uri="{FF2B5EF4-FFF2-40B4-BE49-F238E27FC236}">
                <a16:creationId xmlns:a16="http://schemas.microsoft.com/office/drawing/2014/main" id="{D9CD4F00-2EE2-4B86-B98A-028DAD75B4F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 dirty="0"/>
              <a:t>)</a:t>
            </a:r>
          </a:p>
        </p:txBody>
      </p:sp>
      <p:sp>
        <p:nvSpPr>
          <p:cNvPr id="5124" name="Espace réservé du numéro de diapositive 3">
            <a:extLst>
              <a:ext uri="{FF2B5EF4-FFF2-40B4-BE49-F238E27FC236}">
                <a16:creationId xmlns:a16="http://schemas.microsoft.com/office/drawing/2014/main" id="{5750BFB1-A190-4F95-8BFC-99405077FF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B11F88F-814E-49B5-BF1B-0F168A5B8BB5}" type="slidenum">
              <a:rPr lang="fr-FR" altLang="fr-FR" smtClean="0">
                <a:latin typeface="Calibri" panose="020F0502020204030204" pitchFamily="34" charset="0"/>
              </a:rPr>
              <a:pPr/>
              <a:t>9</a:t>
            </a:fld>
            <a:endParaRPr lang="fr-FR" altLang="fr-F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7832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e l'image des diapositives 1">
            <a:extLst>
              <a:ext uri="{FF2B5EF4-FFF2-40B4-BE49-F238E27FC236}">
                <a16:creationId xmlns:a16="http://schemas.microsoft.com/office/drawing/2014/main" id="{9E3D10B5-5C54-4C72-B1DD-DE97BEC29D6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Espace réservé des commentaires 2">
            <a:extLst>
              <a:ext uri="{FF2B5EF4-FFF2-40B4-BE49-F238E27FC236}">
                <a16:creationId xmlns:a16="http://schemas.microsoft.com/office/drawing/2014/main" id="{D9CD4F00-2EE2-4B86-B98A-028DAD75B4F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 dirty="0"/>
              <a:t>)</a:t>
            </a:r>
          </a:p>
        </p:txBody>
      </p:sp>
      <p:sp>
        <p:nvSpPr>
          <p:cNvPr id="5124" name="Espace réservé du numéro de diapositive 3">
            <a:extLst>
              <a:ext uri="{FF2B5EF4-FFF2-40B4-BE49-F238E27FC236}">
                <a16:creationId xmlns:a16="http://schemas.microsoft.com/office/drawing/2014/main" id="{5750BFB1-A190-4F95-8BFC-99405077FF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B11F88F-814E-49B5-BF1B-0F168A5B8BB5}" type="slidenum">
              <a:rPr lang="fr-FR" altLang="fr-FR" smtClean="0">
                <a:latin typeface="Calibri" panose="020F0502020204030204" pitchFamily="34" charset="0"/>
              </a:rPr>
              <a:pPr/>
              <a:t>10</a:t>
            </a:fld>
            <a:endParaRPr lang="fr-FR" altLang="fr-F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089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e l'image des diapositives 1">
            <a:extLst>
              <a:ext uri="{FF2B5EF4-FFF2-40B4-BE49-F238E27FC236}">
                <a16:creationId xmlns:a16="http://schemas.microsoft.com/office/drawing/2014/main" id="{9E3D10B5-5C54-4C72-B1DD-DE97BEC29D6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Espace réservé des commentaires 2">
            <a:extLst>
              <a:ext uri="{FF2B5EF4-FFF2-40B4-BE49-F238E27FC236}">
                <a16:creationId xmlns:a16="http://schemas.microsoft.com/office/drawing/2014/main" id="{D9CD4F00-2EE2-4B86-B98A-028DAD75B4F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 dirty="0"/>
              <a:t>Première année malgré le sous effectif où analyse précise des données des personnes orientées vers le réseau et des résultats de </a:t>
            </a:r>
            <a:r>
              <a:rPr lang="fr-FR" altLang="fr-FR" dirty="0" err="1"/>
              <a:t>sprogrammes</a:t>
            </a:r>
            <a:r>
              <a:rPr lang="fr-FR" altLang="fr-FR" dirty="0"/>
              <a:t> (alors qu’auparavant on disposait aussi de ses données)</a:t>
            </a:r>
          </a:p>
          <a:p>
            <a:pPr eaLnBrk="1" hangingPunct="1">
              <a:spcBef>
                <a:spcPct val="0"/>
              </a:spcBef>
            </a:pPr>
            <a:endParaRPr lang="fr-FR" altLang="fr-FR" dirty="0"/>
          </a:p>
        </p:txBody>
      </p:sp>
      <p:sp>
        <p:nvSpPr>
          <p:cNvPr id="5124" name="Espace réservé du numéro de diapositive 3">
            <a:extLst>
              <a:ext uri="{FF2B5EF4-FFF2-40B4-BE49-F238E27FC236}">
                <a16:creationId xmlns:a16="http://schemas.microsoft.com/office/drawing/2014/main" id="{5750BFB1-A190-4F95-8BFC-99405077FF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B11F88F-814E-49B5-BF1B-0F168A5B8BB5}" type="slidenum">
              <a:rPr lang="fr-FR" altLang="fr-FR" smtClean="0">
                <a:latin typeface="Calibri" panose="020F0502020204030204" pitchFamily="34" charset="0"/>
              </a:rPr>
              <a:pPr/>
              <a:t>11</a:t>
            </a:fld>
            <a:endParaRPr lang="fr-FR" altLang="fr-F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4191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e l'image des diapositives 1">
            <a:extLst>
              <a:ext uri="{FF2B5EF4-FFF2-40B4-BE49-F238E27FC236}">
                <a16:creationId xmlns:a16="http://schemas.microsoft.com/office/drawing/2014/main" id="{9E3D10B5-5C54-4C72-B1DD-DE97BEC29D6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Espace réservé des commentaires 2">
            <a:extLst>
              <a:ext uri="{FF2B5EF4-FFF2-40B4-BE49-F238E27FC236}">
                <a16:creationId xmlns:a16="http://schemas.microsoft.com/office/drawing/2014/main" id="{D9CD4F00-2EE2-4B86-B98A-028DAD75B4F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dirty="0"/>
          </a:p>
        </p:txBody>
      </p:sp>
      <p:sp>
        <p:nvSpPr>
          <p:cNvPr id="5124" name="Espace réservé du numéro de diapositive 3">
            <a:extLst>
              <a:ext uri="{FF2B5EF4-FFF2-40B4-BE49-F238E27FC236}">
                <a16:creationId xmlns:a16="http://schemas.microsoft.com/office/drawing/2014/main" id="{5750BFB1-A190-4F95-8BFC-99405077FF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B11F88F-814E-49B5-BF1B-0F168A5B8BB5}" type="slidenum">
              <a:rPr lang="fr-FR" altLang="fr-FR" smtClean="0">
                <a:latin typeface="Calibri" panose="020F0502020204030204" pitchFamily="34" charset="0"/>
              </a:rPr>
              <a:pPr/>
              <a:t>12</a:t>
            </a:fld>
            <a:endParaRPr lang="fr-FR" altLang="fr-F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332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8739FB-4FAA-BA43-AC46-CBCB088109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76367FE-1C85-E34A-AFBE-DEA35ACAE4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C0548F2-9DDE-0D4B-AD1E-C64306F3A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FB217-87AE-4DFC-B49F-ED5BFC0AD770}" type="datetime1">
              <a:rPr lang="fr-FR" smtClean="0"/>
              <a:t>05/04/2021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B1A7AC4-55D9-574F-93A3-43C7E299C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AG 1er avril 2021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E0F8D12-753F-0D44-AA64-DC5CD070A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E617-28F0-3346-B6F4-F4D6002963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8566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EB0FA2-8757-1341-9560-7190959F0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4D6AD1A-0C2B-1E4A-9B19-48D2AB29F9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0BE95D0-CE22-4447-9666-C3310994A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19D33-BE21-4D47-916A-56E971C45BA3}" type="datetime1">
              <a:rPr lang="fr-FR" smtClean="0"/>
              <a:t>05/04/2021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08DE3A-1496-ED45-B21E-F4F782C90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AG 1er avril 2021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A2A8A8-71DF-504B-B751-7A52C5B84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E617-28F0-3346-B6F4-F4D6002963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2688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ABBA0A4-556B-6046-8795-8A81C13294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351499B-F7C5-D143-B50F-0F473EB7D5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39545F3-98FE-DB43-8D8E-F35E3A439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8E9DD-2C3F-4F95-AE14-684B1A5D9CB5}" type="datetime1">
              <a:rPr lang="fr-FR" smtClean="0"/>
              <a:t>05/04/2021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B2D66D3-3268-1041-82CC-589834D28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AG 1er avril 2021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82E5507-F8C0-6840-9102-A7EAEAD08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E617-28F0-3346-B6F4-F4D6002963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86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7A6DB6-026A-CA4C-A304-81A79207B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7A7DC25-42ED-A344-B9B0-81AD6A4FE5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3FBA6A8-502B-7C4C-8297-B85ABC1E2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42419-8A41-4DB5-BFBF-CCA56DA46699}" type="datetime1">
              <a:rPr lang="fr-FR" smtClean="0"/>
              <a:t>05/04/2021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C061749-3B3C-CB43-BDEC-F17E6311C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AG 1er avril 2021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A6AEDC0-9BDB-0548-8FC6-A9D2CCDC0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E617-28F0-3346-B6F4-F4D6002963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1320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0D77EC-4F78-764A-8742-22AF1EBBE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AF4AC60-E603-4147-9CE8-2421A06E77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E513B29-919C-594C-BE3E-7D080A20B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8BBD-927D-472E-81B8-81067D30510F}" type="datetime1">
              <a:rPr lang="fr-FR" smtClean="0"/>
              <a:t>05/04/2021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33915BE-7922-954D-90E4-FB29BC9E6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AG 1er avril 2021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C43C07-09D1-8645-B552-8B94D99EF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E617-28F0-3346-B6F4-F4D6002963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2501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EB0D3B-4252-4145-A0ED-5288A404D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1FCA4EB-D9B9-5B4E-8F4C-E54AB0245E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DD05226-4191-DB4B-B340-5F2FFB853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77BAC4E-6636-F14B-AD83-DD42DE20E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F11FC-40DC-4D6D-A4D5-AE2B3186E13A}" type="datetime1">
              <a:rPr lang="fr-FR" smtClean="0"/>
              <a:t>05/04/2021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BE96A41-295F-314F-82A0-B506DB6DC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AG 1er avril 2021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9482B10-B15A-DB49-96CF-ABCDD6AED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E617-28F0-3346-B6F4-F4D6002963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7569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288EB6-B73F-4247-8BB0-73072CA86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04EF823-FD21-EF45-B8A1-48AC715EA0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EFA6A2F-E02A-334A-8073-6BB57ABE13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FB739F1-F9FA-8242-B9F3-2DF9D30621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02A37E9-D629-5147-8D78-3AC277431A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6E8B821-1AD5-1445-9117-E7626B8C8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96A87-8EAB-4136-8175-5755AA8B2C30}" type="datetime1">
              <a:rPr lang="fr-FR" smtClean="0"/>
              <a:t>05/04/2021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479B57B-2278-2243-8076-3984EC9A8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AG 1er avril 2021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93CDC63-9DCB-8E41-8840-9A75B51CA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E617-28F0-3346-B6F4-F4D6002963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4351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CEF781-8F31-424C-9891-9DC4942FC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00F8AEA-56FF-214F-A1D6-8603F31B3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7B03F-8D3A-4746-B5BD-CB41458BC814}" type="datetime1">
              <a:rPr lang="fr-FR" smtClean="0"/>
              <a:t>05/04/2021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0B10F45-E47B-4F4A-8F9D-94472272B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AG 1er avril 2021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9320E69-30DE-544F-866A-7D68C5490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E617-28F0-3346-B6F4-F4D6002963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2863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F4675FA-8CCE-2747-B6B4-53A7BD9DB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F6F96-DEC0-4897-944B-8B2F3774CBE9}" type="datetime1">
              <a:rPr lang="fr-FR" smtClean="0"/>
              <a:t>05/04/2021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EA057FB-E437-D240-96E6-76F957F50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AG 1er avril 2021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34D9257-DB17-5C44-8D24-66D456F81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E617-28F0-3346-B6F4-F4D6002963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4142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9463DD-0DB0-A74D-9768-DC10D65DB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82D0C0D-37DC-7944-82EF-DE4EE324B8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443B8AC-254F-4942-9EDF-B7F2B36067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E2EB397-9C74-344E-8091-33E983211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EE17-887F-4EBD-8892-EE01D23A6956}" type="datetime1">
              <a:rPr lang="fr-FR" smtClean="0"/>
              <a:t>05/04/2021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776D580-38A7-A04D-B305-50E58335D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AG 1er avril 2021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CC0796C-5529-0241-BD57-C23177D42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E617-28F0-3346-B6F4-F4D6002963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379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1B2BBF-EDE1-D249-A964-A5FFD7E80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4AFC1B9-03FF-E846-AEC4-1BC6125FBE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7D5A5EC-A5FD-0A48-9179-79E2A02C9B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94B8554-4268-BF49-BCBD-B63A8573D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5625F-8D38-428E-83BB-6CDB23507240}" type="datetime1">
              <a:rPr lang="fr-FR" smtClean="0"/>
              <a:t>05/04/2021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B2ABA00-8BEB-264B-BCE8-C86DBECEC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AG 1er avril 2021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1ECCD76-BE92-A54F-8D3A-948557879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E617-28F0-3346-B6F4-F4D6002963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6887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3CFF181-74CA-F744-8BF7-25EEFFE75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7B3BD43-8763-604C-ACD7-8812CB48D1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35C5259-9197-8947-A8EC-275534D932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C9381-7142-428B-A364-4E7E296E11FE}" type="datetime1">
              <a:rPr lang="fr-FR" smtClean="0"/>
              <a:t>05/04/2021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E8E604B-1757-D74A-A208-CAE0BBBFBB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AG 1er avril 2021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949101B-9BB7-694E-A97E-601D49D67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EE617-28F0-3346-B6F4-F4D6002963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0256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>
            <a:extLst>
              <a:ext uri="{FF2B5EF4-FFF2-40B4-BE49-F238E27FC236}">
                <a16:creationId xmlns:a16="http://schemas.microsoft.com/office/drawing/2014/main" id="{2F5D4A54-7EFA-410C-8CB2-99D2FF2A46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313" y="2781300"/>
            <a:ext cx="8497887" cy="1470025"/>
          </a:xfrm>
        </p:spPr>
        <p:txBody>
          <a:bodyPr>
            <a:normAutofit/>
          </a:bodyPr>
          <a:lstStyle/>
          <a:p>
            <a:r>
              <a:rPr lang="fr-FR" altLang="fr-FR" sz="5400" dirty="0">
                <a:solidFill>
                  <a:srgbClr val="0000FF"/>
                </a:solidFill>
              </a:rPr>
              <a:t>Assemblée Générale ordinaire</a:t>
            </a:r>
            <a:endParaRPr lang="fr-FR" altLang="fr-FR" sz="4800" dirty="0">
              <a:solidFill>
                <a:srgbClr val="0000FF"/>
              </a:solidFill>
            </a:endParaRPr>
          </a:p>
        </p:txBody>
      </p:sp>
      <p:sp>
        <p:nvSpPr>
          <p:cNvPr id="6147" name="Sous-titre 2">
            <a:extLst>
              <a:ext uri="{FF2B5EF4-FFF2-40B4-BE49-F238E27FC236}">
                <a16:creationId xmlns:a16="http://schemas.microsoft.com/office/drawing/2014/main" id="{05BB2ED7-AC25-4A31-941D-7DC3B49C50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1913" y="4437063"/>
            <a:ext cx="6572250" cy="622617"/>
          </a:xfrm>
        </p:spPr>
        <p:txBody>
          <a:bodyPr/>
          <a:lstStyle/>
          <a:p>
            <a:r>
              <a:rPr lang="fr-FR" altLang="fr-FR" b="1" dirty="0">
                <a:solidFill>
                  <a:schemeClr val="tx1"/>
                </a:solidFill>
              </a:rPr>
              <a:t>1</a:t>
            </a:r>
            <a:r>
              <a:rPr lang="fr-FR" altLang="fr-FR" b="1" baseline="30000" dirty="0">
                <a:solidFill>
                  <a:schemeClr val="tx1"/>
                </a:solidFill>
              </a:rPr>
              <a:t>er</a:t>
            </a:r>
            <a:r>
              <a:rPr lang="fr-FR" altLang="fr-FR" b="1" dirty="0">
                <a:solidFill>
                  <a:schemeClr val="tx1"/>
                </a:solidFill>
              </a:rPr>
              <a:t> avril 2021</a:t>
            </a:r>
          </a:p>
        </p:txBody>
      </p:sp>
      <p:pic>
        <p:nvPicPr>
          <p:cNvPr id="6148" name="Image 16" descr="Logo recupair.jpg">
            <a:extLst>
              <a:ext uri="{FF2B5EF4-FFF2-40B4-BE49-F238E27FC236}">
                <a16:creationId xmlns:a16="http://schemas.microsoft.com/office/drawing/2014/main" id="{5E8201B7-A2D4-45C6-B46F-D7C08ACE5B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692150"/>
            <a:ext cx="2447925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Graphique 26">
            <a:extLst>
              <a:ext uri="{FF2B5EF4-FFF2-40B4-BE49-F238E27FC236}">
                <a16:creationId xmlns:a16="http://schemas.microsoft.com/office/drawing/2014/main" id="{123B95E5-8D53-4D89-96A5-7B7FE534E6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9103558"/>
              </p:ext>
            </p:extLst>
          </p:nvPr>
        </p:nvGraphicFramePr>
        <p:xfrm>
          <a:off x="736067" y="2503379"/>
          <a:ext cx="7676283" cy="4140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59F2D550-1772-4EA0-9833-EF6A7EA9F6C8}"/>
              </a:ext>
            </a:extLst>
          </p:cNvPr>
          <p:cNvSpPr/>
          <p:nvPr/>
        </p:nvSpPr>
        <p:spPr>
          <a:xfrm>
            <a:off x="0" y="1428736"/>
            <a:ext cx="5715008" cy="71438"/>
          </a:xfrm>
          <a:prstGeom prst="rect">
            <a:avLst/>
          </a:prstGeom>
          <a:solidFill>
            <a:srgbClr val="F77615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  <a:scene3d>
            <a:camera prst="orthographicFront"/>
            <a:lightRig rig="contrasting" dir="t">
              <a:rot lat="0" lon="0" rev="78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7663A2-BDD7-448A-8FE0-765786B36E7E}"/>
              </a:ext>
            </a:extLst>
          </p:cNvPr>
          <p:cNvSpPr/>
          <p:nvPr/>
        </p:nvSpPr>
        <p:spPr>
          <a:xfrm>
            <a:off x="0" y="1571612"/>
            <a:ext cx="7000892" cy="71438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DE2098-8EA7-41FC-BEB8-A9B39F35504F}"/>
              </a:ext>
            </a:extLst>
          </p:cNvPr>
          <p:cNvSpPr/>
          <p:nvPr/>
        </p:nvSpPr>
        <p:spPr>
          <a:xfrm>
            <a:off x="7072330" y="1571612"/>
            <a:ext cx="357190" cy="71438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4666BA-32C6-493E-960F-08DA42D37E47}"/>
              </a:ext>
            </a:extLst>
          </p:cNvPr>
          <p:cNvSpPr/>
          <p:nvPr/>
        </p:nvSpPr>
        <p:spPr>
          <a:xfrm>
            <a:off x="7500958" y="1571612"/>
            <a:ext cx="142876" cy="71438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8F8E9F2-FB4E-4721-86AA-98DB96965EB8}"/>
              </a:ext>
            </a:extLst>
          </p:cNvPr>
          <p:cNvSpPr/>
          <p:nvPr/>
        </p:nvSpPr>
        <p:spPr>
          <a:xfrm>
            <a:off x="7858170" y="1571611"/>
            <a:ext cx="49961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59EFC17-6EAA-4B2D-9B02-689C26D72065}"/>
              </a:ext>
            </a:extLst>
          </p:cNvPr>
          <p:cNvSpPr/>
          <p:nvPr/>
        </p:nvSpPr>
        <p:spPr>
          <a:xfrm>
            <a:off x="7715272" y="1571611"/>
            <a:ext cx="71416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18FD7A-78B7-4239-AF2C-5FF8C4D9898A}"/>
              </a:ext>
            </a:extLst>
          </p:cNvPr>
          <p:cNvSpPr/>
          <p:nvPr/>
        </p:nvSpPr>
        <p:spPr>
          <a:xfrm>
            <a:off x="7979593" y="1571612"/>
            <a:ext cx="28800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910D430-83CE-4D27-9694-40B3DED285A0}"/>
              </a:ext>
            </a:extLst>
          </p:cNvPr>
          <p:cNvSpPr/>
          <p:nvPr/>
        </p:nvSpPr>
        <p:spPr>
          <a:xfrm>
            <a:off x="8074819" y="1571625"/>
            <a:ext cx="18000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BFA8136-A177-4F36-A310-349611E94D9A}"/>
              </a:ext>
            </a:extLst>
          </p:cNvPr>
          <p:cNvSpPr/>
          <p:nvPr/>
        </p:nvSpPr>
        <p:spPr>
          <a:xfrm>
            <a:off x="8155756" y="1574018"/>
            <a:ext cx="18000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9EF4828-9E43-49C0-8047-B6D799F327B4}"/>
              </a:ext>
            </a:extLst>
          </p:cNvPr>
          <p:cNvSpPr/>
          <p:nvPr/>
        </p:nvSpPr>
        <p:spPr>
          <a:xfrm>
            <a:off x="8239099" y="1574017"/>
            <a:ext cx="18000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085CA37-CB5D-4E64-8075-08F65645F4A4}"/>
              </a:ext>
            </a:extLst>
          </p:cNvPr>
          <p:cNvSpPr/>
          <p:nvPr/>
        </p:nvSpPr>
        <p:spPr>
          <a:xfrm>
            <a:off x="8320060" y="1574016"/>
            <a:ext cx="18000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5463753-6C22-49C8-87CC-EA20389A9F96}"/>
              </a:ext>
            </a:extLst>
          </p:cNvPr>
          <p:cNvSpPr/>
          <p:nvPr/>
        </p:nvSpPr>
        <p:spPr>
          <a:xfrm>
            <a:off x="8403350" y="1574039"/>
            <a:ext cx="18000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pic>
        <p:nvPicPr>
          <p:cNvPr id="4110" name="Image 16">
            <a:extLst>
              <a:ext uri="{FF2B5EF4-FFF2-40B4-BE49-F238E27FC236}">
                <a16:creationId xmlns:a16="http://schemas.microsoft.com/office/drawing/2014/main" id="{31A044B3-CC3C-4A26-8AEC-A89F652E17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214313"/>
            <a:ext cx="88423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1A54D1E2-83B2-4454-BB34-E5334ABB3010}"/>
              </a:ext>
            </a:extLst>
          </p:cNvPr>
          <p:cNvSpPr/>
          <p:nvPr/>
        </p:nvSpPr>
        <p:spPr>
          <a:xfrm>
            <a:off x="8489101" y="1574028"/>
            <a:ext cx="18000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4112" name="Titre 1">
            <a:extLst>
              <a:ext uri="{FF2B5EF4-FFF2-40B4-BE49-F238E27FC236}">
                <a16:creationId xmlns:a16="http://schemas.microsoft.com/office/drawing/2014/main" id="{FD588543-9B13-40FC-B890-88EE00BF0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6" y="332141"/>
            <a:ext cx="846455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fr-FR" altLang="fr-FR" sz="3200" b="1" dirty="0">
                <a:solidFill>
                  <a:schemeClr val="tx2"/>
                </a:solidFill>
                <a:latin typeface="+mn-lt"/>
              </a:rPr>
              <a:t>Activité des plateaux techniques EFX en 2020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09D4C8E-330B-4257-94B6-66A1AFDA0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67539" y="6410960"/>
            <a:ext cx="2752589" cy="365125"/>
          </a:xfrm>
        </p:spPr>
        <p:txBody>
          <a:bodyPr/>
          <a:lstStyle/>
          <a:p>
            <a:r>
              <a:rPr lang="fr-FR"/>
              <a:t>AG 1er avril 2021</a:t>
            </a:r>
            <a:endParaRPr lang="fr-FR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4B8E556-F465-4DDB-8F70-8EB18CB3D5B2}"/>
              </a:ext>
            </a:extLst>
          </p:cNvPr>
          <p:cNvSpPr/>
          <p:nvPr/>
        </p:nvSpPr>
        <p:spPr>
          <a:xfrm>
            <a:off x="179388" y="1789018"/>
            <a:ext cx="87772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/>
              <a:t>Plateaux présents que sur Paris et petite couronne en baisse d’activité en 2020 (COVID)</a:t>
            </a:r>
          </a:p>
          <a:p>
            <a:pPr algn="ctr"/>
            <a:r>
              <a:rPr lang="fr-FR" dirty="0"/>
              <a:t>avec allongement des délais</a:t>
            </a:r>
          </a:p>
        </p:txBody>
      </p:sp>
    </p:spTree>
    <p:extLst>
      <p:ext uri="{BB962C8B-B14F-4D97-AF65-F5344CB8AC3E}">
        <p14:creationId xmlns:p14="http://schemas.microsoft.com/office/powerpoint/2010/main" val="2791381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9F2D550-1772-4EA0-9833-EF6A7EA9F6C8}"/>
              </a:ext>
            </a:extLst>
          </p:cNvPr>
          <p:cNvSpPr/>
          <p:nvPr/>
        </p:nvSpPr>
        <p:spPr>
          <a:xfrm>
            <a:off x="0" y="1428736"/>
            <a:ext cx="5715008" cy="71438"/>
          </a:xfrm>
          <a:prstGeom prst="rect">
            <a:avLst/>
          </a:prstGeom>
          <a:solidFill>
            <a:srgbClr val="F77615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  <a:scene3d>
            <a:camera prst="orthographicFront"/>
            <a:lightRig rig="contrasting" dir="t">
              <a:rot lat="0" lon="0" rev="78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7663A2-BDD7-448A-8FE0-765786B36E7E}"/>
              </a:ext>
            </a:extLst>
          </p:cNvPr>
          <p:cNvSpPr/>
          <p:nvPr/>
        </p:nvSpPr>
        <p:spPr>
          <a:xfrm>
            <a:off x="0" y="1571612"/>
            <a:ext cx="7000892" cy="71438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DE2098-8EA7-41FC-BEB8-A9B39F35504F}"/>
              </a:ext>
            </a:extLst>
          </p:cNvPr>
          <p:cNvSpPr/>
          <p:nvPr/>
        </p:nvSpPr>
        <p:spPr>
          <a:xfrm>
            <a:off x="7072330" y="1571612"/>
            <a:ext cx="357190" cy="71438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4666BA-32C6-493E-960F-08DA42D37E47}"/>
              </a:ext>
            </a:extLst>
          </p:cNvPr>
          <p:cNvSpPr/>
          <p:nvPr/>
        </p:nvSpPr>
        <p:spPr>
          <a:xfrm>
            <a:off x="7500958" y="1571612"/>
            <a:ext cx="142876" cy="71438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8F8E9F2-FB4E-4721-86AA-98DB96965EB8}"/>
              </a:ext>
            </a:extLst>
          </p:cNvPr>
          <p:cNvSpPr/>
          <p:nvPr/>
        </p:nvSpPr>
        <p:spPr>
          <a:xfrm>
            <a:off x="7858170" y="1571611"/>
            <a:ext cx="49961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59EFC17-6EAA-4B2D-9B02-689C26D72065}"/>
              </a:ext>
            </a:extLst>
          </p:cNvPr>
          <p:cNvSpPr/>
          <p:nvPr/>
        </p:nvSpPr>
        <p:spPr>
          <a:xfrm>
            <a:off x="7715272" y="1571611"/>
            <a:ext cx="71416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18FD7A-78B7-4239-AF2C-5FF8C4D9898A}"/>
              </a:ext>
            </a:extLst>
          </p:cNvPr>
          <p:cNvSpPr/>
          <p:nvPr/>
        </p:nvSpPr>
        <p:spPr>
          <a:xfrm>
            <a:off x="7979593" y="1571612"/>
            <a:ext cx="28800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910D430-83CE-4D27-9694-40B3DED285A0}"/>
              </a:ext>
            </a:extLst>
          </p:cNvPr>
          <p:cNvSpPr/>
          <p:nvPr/>
        </p:nvSpPr>
        <p:spPr>
          <a:xfrm>
            <a:off x="8074819" y="1571625"/>
            <a:ext cx="18000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BFA8136-A177-4F36-A310-349611E94D9A}"/>
              </a:ext>
            </a:extLst>
          </p:cNvPr>
          <p:cNvSpPr/>
          <p:nvPr/>
        </p:nvSpPr>
        <p:spPr>
          <a:xfrm>
            <a:off x="8155756" y="1574018"/>
            <a:ext cx="18000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9EF4828-9E43-49C0-8047-B6D799F327B4}"/>
              </a:ext>
            </a:extLst>
          </p:cNvPr>
          <p:cNvSpPr/>
          <p:nvPr/>
        </p:nvSpPr>
        <p:spPr>
          <a:xfrm>
            <a:off x="8239099" y="1574017"/>
            <a:ext cx="18000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085CA37-CB5D-4E64-8075-08F65645F4A4}"/>
              </a:ext>
            </a:extLst>
          </p:cNvPr>
          <p:cNvSpPr/>
          <p:nvPr/>
        </p:nvSpPr>
        <p:spPr>
          <a:xfrm>
            <a:off x="8320060" y="1574016"/>
            <a:ext cx="18000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5463753-6C22-49C8-87CC-EA20389A9F96}"/>
              </a:ext>
            </a:extLst>
          </p:cNvPr>
          <p:cNvSpPr/>
          <p:nvPr/>
        </p:nvSpPr>
        <p:spPr>
          <a:xfrm>
            <a:off x="8403350" y="1574039"/>
            <a:ext cx="18000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pic>
        <p:nvPicPr>
          <p:cNvPr id="4110" name="Image 16">
            <a:extLst>
              <a:ext uri="{FF2B5EF4-FFF2-40B4-BE49-F238E27FC236}">
                <a16:creationId xmlns:a16="http://schemas.microsoft.com/office/drawing/2014/main" id="{31A044B3-CC3C-4A26-8AEC-A89F652E17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214313"/>
            <a:ext cx="88423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1A54D1E2-83B2-4454-BB34-E5334ABB3010}"/>
              </a:ext>
            </a:extLst>
          </p:cNvPr>
          <p:cNvSpPr/>
          <p:nvPr/>
        </p:nvSpPr>
        <p:spPr>
          <a:xfrm>
            <a:off x="8489101" y="1574028"/>
            <a:ext cx="18000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4112" name="Titre 1">
            <a:extLst>
              <a:ext uri="{FF2B5EF4-FFF2-40B4-BE49-F238E27FC236}">
                <a16:creationId xmlns:a16="http://schemas.microsoft.com/office/drawing/2014/main" id="{FD588543-9B13-40FC-B890-88EE00BF0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214313"/>
            <a:ext cx="8464550" cy="1143000"/>
          </a:xfrm>
        </p:spPr>
        <p:txBody>
          <a:bodyPr/>
          <a:lstStyle/>
          <a:p>
            <a:pPr algn="ctr" eaLnBrk="1" hangingPunct="1"/>
            <a:r>
              <a:rPr lang="fr-FR" altLang="fr-FR" sz="3600" b="1" dirty="0">
                <a:solidFill>
                  <a:schemeClr val="tx2"/>
                </a:solidFill>
                <a:latin typeface="+mn-lt"/>
              </a:rPr>
              <a:t>Programmes terminés en 2020</a:t>
            </a:r>
            <a:endParaRPr lang="fr-FR" altLang="fr-FR" sz="32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09D4C8E-330B-4257-94B6-66A1AFDA0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56094" y="6436805"/>
            <a:ext cx="2775479" cy="365125"/>
          </a:xfrm>
        </p:spPr>
        <p:txBody>
          <a:bodyPr/>
          <a:lstStyle/>
          <a:p>
            <a:r>
              <a:rPr lang="fr-FR" dirty="0"/>
              <a:t>AG 1</a:t>
            </a:r>
            <a:r>
              <a:rPr lang="fr-FR" baseline="30000" dirty="0"/>
              <a:t>er</a:t>
            </a:r>
            <a:r>
              <a:rPr lang="fr-FR" dirty="0"/>
              <a:t> avril 2021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6FDCF89-15C1-4939-83BF-7B0212266EDA}"/>
              </a:ext>
            </a:extLst>
          </p:cNvPr>
          <p:cNvSpPr/>
          <p:nvPr/>
        </p:nvSpPr>
        <p:spPr>
          <a:xfrm>
            <a:off x="396051" y="1757504"/>
            <a:ext cx="78360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/>
              <a:t>Caractéristiques sociodémographiques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251E667-E161-43CE-A7C6-3398E7B3AC82}"/>
              </a:ext>
            </a:extLst>
          </p:cNvPr>
          <p:cNvSpPr/>
          <p:nvPr/>
        </p:nvSpPr>
        <p:spPr>
          <a:xfrm>
            <a:off x="519813" y="2260311"/>
            <a:ext cx="8124125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55600" algn="l"/>
              </a:tabLst>
            </a:pPr>
            <a:r>
              <a:rPr lang="fr-FR" sz="1600" dirty="0"/>
              <a:t>56% femmes  âge médian = 65 ans, 30% moins de 60 ans</a:t>
            </a:r>
          </a:p>
          <a:p>
            <a:pPr>
              <a:tabLst>
                <a:tab pos="355600" algn="l"/>
              </a:tabLst>
            </a:pPr>
            <a:endParaRPr lang="fr-FR" dirty="0"/>
          </a:p>
          <a:p>
            <a:pPr>
              <a:tabLst>
                <a:tab pos="355600" algn="l"/>
              </a:tabLst>
            </a:pPr>
            <a:r>
              <a:rPr lang="fr-FR" sz="1600" dirty="0"/>
              <a:t>53% en retraite</a:t>
            </a:r>
          </a:p>
          <a:p>
            <a:pPr>
              <a:tabLst>
                <a:tab pos="355600" algn="l"/>
              </a:tabLst>
            </a:pPr>
            <a:r>
              <a:rPr lang="fr-FR" sz="1600" dirty="0"/>
              <a:t>29% ont une activité professionnelle </a:t>
            </a:r>
            <a:r>
              <a:rPr lang="fr-FR" sz="1400" dirty="0"/>
              <a:t>dont 62% ont eu arrêt de travail dans les 2 ans ( info patient)</a:t>
            </a:r>
          </a:p>
          <a:p>
            <a:pPr>
              <a:tabLst>
                <a:tab pos="355600" algn="l"/>
              </a:tabLst>
            </a:pPr>
            <a:r>
              <a:rPr lang="fr-FR" sz="1400" dirty="0"/>
              <a:t>	de délai médian de 30 jours</a:t>
            </a:r>
          </a:p>
          <a:p>
            <a:pPr>
              <a:tabLst>
                <a:tab pos="355600" algn="l"/>
              </a:tabLst>
            </a:pPr>
            <a:r>
              <a:rPr lang="fr-FR" sz="1600" dirty="0"/>
              <a:t>18% sans activité hors retraite </a:t>
            </a:r>
            <a:r>
              <a:rPr lang="fr-FR" sz="1200" dirty="0"/>
              <a:t>(arrêt longue maladie, chômage, invalidité …)</a:t>
            </a:r>
          </a:p>
          <a:p>
            <a:pPr>
              <a:tabLst>
                <a:tab pos="355600" algn="l"/>
              </a:tabLst>
            </a:pPr>
            <a:endParaRPr lang="fr-FR" sz="1200" dirty="0"/>
          </a:p>
          <a:p>
            <a:pPr>
              <a:tabLst>
                <a:tab pos="355600" algn="l"/>
              </a:tabLst>
            </a:pPr>
            <a:endParaRPr lang="fr-FR" sz="1200" dirty="0"/>
          </a:p>
          <a:p>
            <a:pPr>
              <a:tabLst>
                <a:tab pos="355600" algn="l"/>
              </a:tabLst>
            </a:pPr>
            <a:r>
              <a:rPr lang="fr-FR" sz="1600" dirty="0"/>
              <a:t>Niveau d’insertion et précarité sociales (score EPICES)</a:t>
            </a:r>
          </a:p>
          <a:p>
            <a:pPr>
              <a:tabLst>
                <a:tab pos="355600" algn="l"/>
              </a:tabLst>
            </a:pPr>
            <a:endParaRPr lang="fr-FR" sz="1600" dirty="0"/>
          </a:p>
          <a:p>
            <a:pPr>
              <a:tabLst>
                <a:tab pos="355600" algn="l"/>
              </a:tabLst>
            </a:pPr>
            <a:r>
              <a:rPr lang="fr-FR" sz="1600" dirty="0"/>
              <a:t> </a:t>
            </a:r>
          </a:p>
          <a:p>
            <a:pPr>
              <a:tabLst>
                <a:tab pos="355600" algn="l"/>
              </a:tabLst>
            </a:pPr>
            <a:endParaRPr lang="fr-FR" sz="1600" dirty="0"/>
          </a:p>
          <a:p>
            <a:pPr>
              <a:tabLst>
                <a:tab pos="355600" algn="l"/>
              </a:tabLst>
            </a:pPr>
            <a:endParaRPr lang="fr-FR" sz="1600" dirty="0"/>
          </a:p>
          <a:p>
            <a:pPr>
              <a:tabLst>
                <a:tab pos="355600" algn="l"/>
              </a:tabLst>
            </a:pPr>
            <a:endParaRPr lang="fr-FR" sz="1200" dirty="0"/>
          </a:p>
        </p:txBody>
      </p:sp>
      <p:graphicFrame>
        <p:nvGraphicFramePr>
          <p:cNvPr id="26" name="Graphique 25">
            <a:extLst>
              <a:ext uri="{FF2B5EF4-FFF2-40B4-BE49-F238E27FC236}">
                <a16:creationId xmlns:a16="http://schemas.microsoft.com/office/drawing/2014/main" id="{3895704F-734F-48D9-A74C-BA8A660B03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3480028"/>
              </p:ext>
            </p:extLst>
          </p:nvPr>
        </p:nvGraphicFramePr>
        <p:xfrm>
          <a:off x="6039488" y="3612443"/>
          <a:ext cx="2775480" cy="2664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78418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9F2D550-1772-4EA0-9833-EF6A7EA9F6C8}"/>
              </a:ext>
            </a:extLst>
          </p:cNvPr>
          <p:cNvSpPr/>
          <p:nvPr/>
        </p:nvSpPr>
        <p:spPr>
          <a:xfrm>
            <a:off x="0" y="1428736"/>
            <a:ext cx="5715008" cy="71438"/>
          </a:xfrm>
          <a:prstGeom prst="rect">
            <a:avLst/>
          </a:prstGeom>
          <a:solidFill>
            <a:srgbClr val="F77615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  <a:scene3d>
            <a:camera prst="orthographicFront"/>
            <a:lightRig rig="contrasting" dir="t">
              <a:rot lat="0" lon="0" rev="78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7663A2-BDD7-448A-8FE0-765786B36E7E}"/>
              </a:ext>
            </a:extLst>
          </p:cNvPr>
          <p:cNvSpPr/>
          <p:nvPr/>
        </p:nvSpPr>
        <p:spPr>
          <a:xfrm>
            <a:off x="0" y="1571612"/>
            <a:ext cx="7000892" cy="71438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DE2098-8EA7-41FC-BEB8-A9B39F35504F}"/>
              </a:ext>
            </a:extLst>
          </p:cNvPr>
          <p:cNvSpPr/>
          <p:nvPr/>
        </p:nvSpPr>
        <p:spPr>
          <a:xfrm>
            <a:off x="7072330" y="1571612"/>
            <a:ext cx="357190" cy="71438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4666BA-32C6-493E-960F-08DA42D37E47}"/>
              </a:ext>
            </a:extLst>
          </p:cNvPr>
          <p:cNvSpPr/>
          <p:nvPr/>
        </p:nvSpPr>
        <p:spPr>
          <a:xfrm>
            <a:off x="7500958" y="1571612"/>
            <a:ext cx="142876" cy="71438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8F8E9F2-FB4E-4721-86AA-98DB96965EB8}"/>
              </a:ext>
            </a:extLst>
          </p:cNvPr>
          <p:cNvSpPr/>
          <p:nvPr/>
        </p:nvSpPr>
        <p:spPr>
          <a:xfrm>
            <a:off x="7858170" y="1571611"/>
            <a:ext cx="49961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59EFC17-6EAA-4B2D-9B02-689C26D72065}"/>
              </a:ext>
            </a:extLst>
          </p:cNvPr>
          <p:cNvSpPr/>
          <p:nvPr/>
        </p:nvSpPr>
        <p:spPr>
          <a:xfrm>
            <a:off x="7715272" y="1571611"/>
            <a:ext cx="71416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18FD7A-78B7-4239-AF2C-5FF8C4D9898A}"/>
              </a:ext>
            </a:extLst>
          </p:cNvPr>
          <p:cNvSpPr/>
          <p:nvPr/>
        </p:nvSpPr>
        <p:spPr>
          <a:xfrm>
            <a:off x="7979593" y="1571612"/>
            <a:ext cx="28800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910D430-83CE-4D27-9694-40B3DED285A0}"/>
              </a:ext>
            </a:extLst>
          </p:cNvPr>
          <p:cNvSpPr/>
          <p:nvPr/>
        </p:nvSpPr>
        <p:spPr>
          <a:xfrm>
            <a:off x="8074819" y="1571625"/>
            <a:ext cx="18000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BFA8136-A177-4F36-A310-349611E94D9A}"/>
              </a:ext>
            </a:extLst>
          </p:cNvPr>
          <p:cNvSpPr/>
          <p:nvPr/>
        </p:nvSpPr>
        <p:spPr>
          <a:xfrm>
            <a:off x="8155756" y="1574018"/>
            <a:ext cx="18000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9EF4828-9E43-49C0-8047-B6D799F327B4}"/>
              </a:ext>
            </a:extLst>
          </p:cNvPr>
          <p:cNvSpPr/>
          <p:nvPr/>
        </p:nvSpPr>
        <p:spPr>
          <a:xfrm>
            <a:off x="8239099" y="1574017"/>
            <a:ext cx="18000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085CA37-CB5D-4E64-8075-08F65645F4A4}"/>
              </a:ext>
            </a:extLst>
          </p:cNvPr>
          <p:cNvSpPr/>
          <p:nvPr/>
        </p:nvSpPr>
        <p:spPr>
          <a:xfrm>
            <a:off x="8320060" y="1574016"/>
            <a:ext cx="18000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5463753-6C22-49C8-87CC-EA20389A9F96}"/>
              </a:ext>
            </a:extLst>
          </p:cNvPr>
          <p:cNvSpPr/>
          <p:nvPr/>
        </p:nvSpPr>
        <p:spPr>
          <a:xfrm>
            <a:off x="8403350" y="1574039"/>
            <a:ext cx="18000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pic>
        <p:nvPicPr>
          <p:cNvPr id="4110" name="Image 16">
            <a:extLst>
              <a:ext uri="{FF2B5EF4-FFF2-40B4-BE49-F238E27FC236}">
                <a16:creationId xmlns:a16="http://schemas.microsoft.com/office/drawing/2014/main" id="{31A044B3-CC3C-4A26-8AEC-A89F652E17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214313"/>
            <a:ext cx="88423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1A54D1E2-83B2-4454-BB34-E5334ABB3010}"/>
              </a:ext>
            </a:extLst>
          </p:cNvPr>
          <p:cNvSpPr/>
          <p:nvPr/>
        </p:nvSpPr>
        <p:spPr>
          <a:xfrm>
            <a:off x="8489101" y="1574028"/>
            <a:ext cx="18000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4112" name="Titre 1">
            <a:extLst>
              <a:ext uri="{FF2B5EF4-FFF2-40B4-BE49-F238E27FC236}">
                <a16:creationId xmlns:a16="http://schemas.microsoft.com/office/drawing/2014/main" id="{FD588543-9B13-40FC-B890-88EE00BF0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214313"/>
            <a:ext cx="8464550" cy="1143000"/>
          </a:xfrm>
        </p:spPr>
        <p:txBody>
          <a:bodyPr/>
          <a:lstStyle/>
          <a:p>
            <a:pPr algn="ctr" eaLnBrk="1" hangingPunct="1"/>
            <a:r>
              <a:rPr lang="fr-FR" altLang="fr-FR" sz="3600" b="1" dirty="0">
                <a:solidFill>
                  <a:schemeClr val="tx2"/>
                </a:solidFill>
                <a:latin typeface="+mn-lt"/>
              </a:rPr>
              <a:t>Programmes terminés en 2020</a:t>
            </a:r>
            <a:endParaRPr lang="fr-FR" altLang="fr-FR" sz="32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09D4C8E-330B-4257-94B6-66A1AFDA0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56230" y="6355464"/>
            <a:ext cx="2718083" cy="365125"/>
          </a:xfrm>
        </p:spPr>
        <p:txBody>
          <a:bodyPr/>
          <a:lstStyle/>
          <a:p>
            <a:r>
              <a:rPr lang="fr-FR"/>
              <a:t>AG 1er avril 2021</a:t>
            </a:r>
            <a:endParaRPr lang="fr-FR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251E667-E161-43CE-A7C6-3398E7B3AC82}"/>
              </a:ext>
            </a:extLst>
          </p:cNvPr>
          <p:cNvSpPr/>
          <p:nvPr/>
        </p:nvSpPr>
        <p:spPr>
          <a:xfrm>
            <a:off x="396051" y="2219169"/>
            <a:ext cx="8124125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/>
              <a:t>BPCO</a:t>
            </a:r>
            <a:r>
              <a:rPr lang="fr-FR" sz="1600" dirty="0"/>
              <a:t> : 72%  avec VEMS médian 59% référence</a:t>
            </a:r>
          </a:p>
          <a:p>
            <a:endParaRPr lang="fr-FR" sz="800" dirty="0"/>
          </a:p>
          <a:p>
            <a:r>
              <a:rPr lang="fr-FR" sz="1600" b="1" dirty="0"/>
              <a:t>Tabagisme</a:t>
            </a:r>
            <a:r>
              <a:rPr lang="fr-FR" sz="1600" dirty="0"/>
              <a:t> : 20% de fumeurs encore actifs</a:t>
            </a:r>
          </a:p>
          <a:p>
            <a:endParaRPr lang="fr-FR" sz="800" dirty="0"/>
          </a:p>
          <a:p>
            <a:r>
              <a:rPr lang="fr-FR" sz="1600" b="1" dirty="0"/>
              <a:t>Dyspnée</a:t>
            </a:r>
            <a:r>
              <a:rPr lang="fr-FR" sz="1600" dirty="0"/>
              <a:t> : 66% MMRC 2</a:t>
            </a:r>
          </a:p>
          <a:p>
            <a:endParaRPr lang="fr-FR" sz="1600" dirty="0"/>
          </a:p>
          <a:p>
            <a:endParaRPr lang="fr-FR" sz="1600" dirty="0"/>
          </a:p>
          <a:p>
            <a:endParaRPr lang="fr-FR" sz="1600" b="1" dirty="0"/>
          </a:p>
          <a:p>
            <a:r>
              <a:rPr lang="fr-FR" sz="1600" b="1" dirty="0"/>
              <a:t>Oxygénothérapie </a:t>
            </a:r>
            <a:r>
              <a:rPr lang="fr-FR" sz="1600" dirty="0"/>
              <a:t> : 10% avant programme et 15% pour programme</a:t>
            </a:r>
          </a:p>
          <a:p>
            <a:endParaRPr lang="fr-FR" sz="800" dirty="0"/>
          </a:p>
          <a:p>
            <a:pPr defTabSz="1073150"/>
            <a:r>
              <a:rPr lang="fr-FR" sz="1600" b="1" dirty="0"/>
              <a:t>Instabilité</a:t>
            </a:r>
            <a:r>
              <a:rPr lang="fr-FR" sz="1600" dirty="0"/>
              <a:t> : 	36 % multi-</a:t>
            </a:r>
            <a:r>
              <a:rPr lang="fr-FR" sz="1600" dirty="0" err="1"/>
              <a:t>exacerbateurs</a:t>
            </a:r>
            <a:r>
              <a:rPr lang="fr-FR" sz="1600" dirty="0"/>
              <a:t> (≥ 2/an) </a:t>
            </a:r>
          </a:p>
          <a:p>
            <a:pPr defTabSz="1073150"/>
            <a:r>
              <a:rPr lang="fr-FR" sz="1600" dirty="0"/>
              <a:t>	23% au moins 1 passage aux urgences dans les 2 ans</a:t>
            </a:r>
          </a:p>
          <a:p>
            <a:pPr defTabSz="1073150"/>
            <a:r>
              <a:rPr lang="fr-FR" sz="1600" dirty="0"/>
              <a:t>	33% hospitalisés dans les 2 ans pour leur atteinte respiratoire</a:t>
            </a:r>
          </a:p>
          <a:p>
            <a:pPr defTabSz="1073150"/>
            <a:endParaRPr lang="fr-FR" sz="800" dirty="0"/>
          </a:p>
          <a:p>
            <a:pPr defTabSz="1073150"/>
            <a:r>
              <a:rPr lang="fr-FR" sz="1600" b="1" dirty="0"/>
              <a:t>Statut pondéral </a:t>
            </a:r>
            <a:r>
              <a:rPr lang="fr-FR" sz="1600" dirty="0"/>
              <a:t>: IMC 25,3 kg/m</a:t>
            </a:r>
            <a:r>
              <a:rPr lang="fr-FR" sz="1600" baseline="30000" dirty="0"/>
              <a:t>2</a:t>
            </a:r>
            <a:r>
              <a:rPr lang="fr-FR" sz="1600" dirty="0"/>
              <a:t> mais 19% « dénutri (&lt;21) et 19% obésité (&gt;30)</a:t>
            </a:r>
          </a:p>
          <a:p>
            <a:pPr defTabSz="1073150"/>
            <a:endParaRPr lang="fr-FR" sz="800" dirty="0"/>
          </a:p>
          <a:p>
            <a:pPr defTabSz="1073150"/>
            <a:r>
              <a:rPr lang="fr-FR" sz="1600" dirty="0"/>
              <a:t>45% </a:t>
            </a:r>
            <a:r>
              <a:rPr lang="fr-FR" sz="1600" b="1" dirty="0"/>
              <a:t>maladie cardiovasculaire associée </a:t>
            </a:r>
            <a:r>
              <a:rPr lang="fr-FR" sz="1600" dirty="0"/>
              <a:t>(HTA +++)</a:t>
            </a:r>
          </a:p>
          <a:p>
            <a:pPr defTabSz="1073150"/>
            <a:endParaRPr lang="fr-FR" sz="800" dirty="0"/>
          </a:p>
          <a:p>
            <a:pPr defTabSz="1073150">
              <a:tabLst>
                <a:tab pos="3319463" algn="l"/>
              </a:tabLst>
            </a:pPr>
            <a:r>
              <a:rPr lang="fr-FR" sz="1600" b="1" dirty="0" err="1"/>
              <a:t>Anxiodépression</a:t>
            </a:r>
            <a:r>
              <a:rPr lang="fr-FR" sz="1600" dirty="0"/>
              <a:t> (questionnaire HAD) : 	37% éléments anxieux significatifs </a:t>
            </a:r>
          </a:p>
          <a:p>
            <a:pPr defTabSz="1073150">
              <a:tabLst>
                <a:tab pos="3319463" algn="l"/>
              </a:tabLst>
            </a:pPr>
            <a:r>
              <a:rPr lang="fr-FR" sz="1600" dirty="0"/>
              <a:t>	25% éléments dépressifs significatifs </a:t>
            </a:r>
          </a:p>
          <a:p>
            <a:pPr defTabSz="1073150"/>
            <a:endParaRPr lang="fr-FR" sz="1600" dirty="0"/>
          </a:p>
          <a:p>
            <a:r>
              <a:rPr lang="fr-FR" sz="1600" dirty="0"/>
              <a:t>	</a:t>
            </a:r>
          </a:p>
        </p:txBody>
      </p:sp>
      <p:graphicFrame>
        <p:nvGraphicFramePr>
          <p:cNvPr id="25" name="Graphique 24">
            <a:extLst>
              <a:ext uri="{FF2B5EF4-FFF2-40B4-BE49-F238E27FC236}">
                <a16:creationId xmlns:a16="http://schemas.microsoft.com/office/drawing/2014/main" id="{6C384C21-4827-4ED4-B218-AF53F1824D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8779947"/>
              </p:ext>
            </p:extLst>
          </p:nvPr>
        </p:nvGraphicFramePr>
        <p:xfrm>
          <a:off x="6365543" y="1988533"/>
          <a:ext cx="2413706" cy="2620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0" name="Rectangle 29">
            <a:extLst>
              <a:ext uri="{FF2B5EF4-FFF2-40B4-BE49-F238E27FC236}">
                <a16:creationId xmlns:a16="http://schemas.microsoft.com/office/drawing/2014/main" id="{5F91D608-6C50-4ECC-B8CC-DC96EAD95B42}"/>
              </a:ext>
            </a:extLst>
          </p:cNvPr>
          <p:cNvSpPr/>
          <p:nvPr/>
        </p:nvSpPr>
        <p:spPr>
          <a:xfrm>
            <a:off x="337696" y="1730810"/>
            <a:ext cx="78360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/>
              <a:t>Pathologie et impact de la pathologie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32C32982-710F-4D63-8FE0-BFEFB6C89A5B}"/>
              </a:ext>
            </a:extLst>
          </p:cNvPr>
          <p:cNvSpPr txBox="1"/>
          <p:nvPr/>
        </p:nvSpPr>
        <p:spPr>
          <a:xfrm>
            <a:off x="1319161" y="3245156"/>
            <a:ext cx="43625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200" dirty="0"/>
              <a:t> </a:t>
            </a:r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essoufflés à la marche rapide à plat et marchaient plus lentement que les gens de leur âge ou étaient obligés de faire des pauses pour reprendre leur souffle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154922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9F2D550-1772-4EA0-9833-EF6A7EA9F6C8}"/>
              </a:ext>
            </a:extLst>
          </p:cNvPr>
          <p:cNvSpPr/>
          <p:nvPr/>
        </p:nvSpPr>
        <p:spPr>
          <a:xfrm>
            <a:off x="0" y="1428736"/>
            <a:ext cx="5715008" cy="71438"/>
          </a:xfrm>
          <a:prstGeom prst="rect">
            <a:avLst/>
          </a:prstGeom>
          <a:solidFill>
            <a:srgbClr val="F77615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  <a:scene3d>
            <a:camera prst="orthographicFront"/>
            <a:lightRig rig="contrasting" dir="t">
              <a:rot lat="0" lon="0" rev="78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7663A2-BDD7-448A-8FE0-765786B36E7E}"/>
              </a:ext>
            </a:extLst>
          </p:cNvPr>
          <p:cNvSpPr/>
          <p:nvPr/>
        </p:nvSpPr>
        <p:spPr>
          <a:xfrm>
            <a:off x="0" y="1571612"/>
            <a:ext cx="7000892" cy="71438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DE2098-8EA7-41FC-BEB8-A9B39F35504F}"/>
              </a:ext>
            </a:extLst>
          </p:cNvPr>
          <p:cNvSpPr/>
          <p:nvPr/>
        </p:nvSpPr>
        <p:spPr>
          <a:xfrm>
            <a:off x="7072330" y="1571612"/>
            <a:ext cx="357190" cy="71438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4666BA-32C6-493E-960F-08DA42D37E47}"/>
              </a:ext>
            </a:extLst>
          </p:cNvPr>
          <p:cNvSpPr/>
          <p:nvPr/>
        </p:nvSpPr>
        <p:spPr>
          <a:xfrm>
            <a:off x="7500958" y="1571612"/>
            <a:ext cx="142876" cy="71438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8F8E9F2-FB4E-4721-86AA-98DB96965EB8}"/>
              </a:ext>
            </a:extLst>
          </p:cNvPr>
          <p:cNvSpPr/>
          <p:nvPr/>
        </p:nvSpPr>
        <p:spPr>
          <a:xfrm>
            <a:off x="7858170" y="1571611"/>
            <a:ext cx="49961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59EFC17-6EAA-4B2D-9B02-689C26D72065}"/>
              </a:ext>
            </a:extLst>
          </p:cNvPr>
          <p:cNvSpPr/>
          <p:nvPr/>
        </p:nvSpPr>
        <p:spPr>
          <a:xfrm>
            <a:off x="7715272" y="1571611"/>
            <a:ext cx="71416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18FD7A-78B7-4239-AF2C-5FF8C4D9898A}"/>
              </a:ext>
            </a:extLst>
          </p:cNvPr>
          <p:cNvSpPr/>
          <p:nvPr/>
        </p:nvSpPr>
        <p:spPr>
          <a:xfrm>
            <a:off x="7979593" y="1571612"/>
            <a:ext cx="28800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910D430-83CE-4D27-9694-40B3DED285A0}"/>
              </a:ext>
            </a:extLst>
          </p:cNvPr>
          <p:cNvSpPr/>
          <p:nvPr/>
        </p:nvSpPr>
        <p:spPr>
          <a:xfrm>
            <a:off x="8074819" y="1571625"/>
            <a:ext cx="18000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BFA8136-A177-4F36-A310-349611E94D9A}"/>
              </a:ext>
            </a:extLst>
          </p:cNvPr>
          <p:cNvSpPr/>
          <p:nvPr/>
        </p:nvSpPr>
        <p:spPr>
          <a:xfrm>
            <a:off x="8155756" y="1574018"/>
            <a:ext cx="18000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9EF4828-9E43-49C0-8047-B6D799F327B4}"/>
              </a:ext>
            </a:extLst>
          </p:cNvPr>
          <p:cNvSpPr/>
          <p:nvPr/>
        </p:nvSpPr>
        <p:spPr>
          <a:xfrm>
            <a:off x="8239099" y="1574017"/>
            <a:ext cx="18000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085CA37-CB5D-4E64-8075-08F65645F4A4}"/>
              </a:ext>
            </a:extLst>
          </p:cNvPr>
          <p:cNvSpPr/>
          <p:nvPr/>
        </p:nvSpPr>
        <p:spPr>
          <a:xfrm>
            <a:off x="8320060" y="1574016"/>
            <a:ext cx="18000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5463753-6C22-49C8-87CC-EA20389A9F96}"/>
              </a:ext>
            </a:extLst>
          </p:cNvPr>
          <p:cNvSpPr/>
          <p:nvPr/>
        </p:nvSpPr>
        <p:spPr>
          <a:xfrm>
            <a:off x="8403350" y="1574039"/>
            <a:ext cx="18000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pic>
        <p:nvPicPr>
          <p:cNvPr id="4110" name="Image 16">
            <a:extLst>
              <a:ext uri="{FF2B5EF4-FFF2-40B4-BE49-F238E27FC236}">
                <a16:creationId xmlns:a16="http://schemas.microsoft.com/office/drawing/2014/main" id="{31A044B3-CC3C-4A26-8AEC-A89F652E17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214313"/>
            <a:ext cx="88423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1A54D1E2-83B2-4454-BB34-E5334ABB3010}"/>
              </a:ext>
            </a:extLst>
          </p:cNvPr>
          <p:cNvSpPr/>
          <p:nvPr/>
        </p:nvSpPr>
        <p:spPr>
          <a:xfrm>
            <a:off x="8489101" y="1574028"/>
            <a:ext cx="18000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4112" name="Titre 1">
            <a:extLst>
              <a:ext uri="{FF2B5EF4-FFF2-40B4-BE49-F238E27FC236}">
                <a16:creationId xmlns:a16="http://schemas.microsoft.com/office/drawing/2014/main" id="{FD588543-9B13-40FC-B890-88EE00BF0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214313"/>
            <a:ext cx="8464550" cy="1143000"/>
          </a:xfrm>
        </p:spPr>
        <p:txBody>
          <a:bodyPr/>
          <a:lstStyle/>
          <a:p>
            <a:pPr algn="ctr" eaLnBrk="1" hangingPunct="1"/>
            <a:r>
              <a:rPr lang="fr-FR" altLang="fr-FR" sz="3600" b="1" dirty="0">
                <a:solidFill>
                  <a:schemeClr val="tx2"/>
                </a:solidFill>
                <a:latin typeface="+mn-lt"/>
              </a:rPr>
              <a:t>Programmes terminés en 2020</a:t>
            </a:r>
            <a:endParaRPr lang="fr-FR" altLang="fr-FR" sz="32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09D4C8E-330B-4257-94B6-66A1AFDA0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20551" y="6406440"/>
            <a:ext cx="2718083" cy="365125"/>
          </a:xfrm>
        </p:spPr>
        <p:txBody>
          <a:bodyPr/>
          <a:lstStyle/>
          <a:p>
            <a:r>
              <a:rPr lang="fr-FR"/>
              <a:t>AG 1er avril 2021</a:t>
            </a:r>
            <a:endParaRPr lang="fr-FR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6FDCF89-15C1-4939-83BF-7B0212266EDA}"/>
              </a:ext>
            </a:extLst>
          </p:cNvPr>
          <p:cNvSpPr/>
          <p:nvPr/>
        </p:nvSpPr>
        <p:spPr>
          <a:xfrm>
            <a:off x="519813" y="1823428"/>
            <a:ext cx="78360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/>
              <a:t>Contenu des programmes : Prise en charge kiné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251E667-E161-43CE-A7C6-3398E7B3AC82}"/>
              </a:ext>
            </a:extLst>
          </p:cNvPr>
          <p:cNvSpPr/>
          <p:nvPr/>
        </p:nvSpPr>
        <p:spPr>
          <a:xfrm>
            <a:off x="519813" y="2578219"/>
            <a:ext cx="82540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61950"/>
            <a:r>
              <a:rPr lang="fr-FR" sz="1600" dirty="0"/>
              <a:t>92% bilan kiné et 86% rendu questionnaires par patients </a:t>
            </a:r>
            <a:r>
              <a:rPr lang="fr-FR" sz="1200" dirty="0"/>
              <a:t>(satisfaction, HAD, QDV)  </a:t>
            </a:r>
          </a:p>
          <a:p>
            <a:pPr defTabSz="361950"/>
            <a:r>
              <a:rPr lang="fr-FR" sz="1600" dirty="0"/>
              <a:t>	</a:t>
            </a:r>
          </a:p>
          <a:p>
            <a:pPr defTabSz="361950"/>
            <a:r>
              <a:rPr lang="fr-FR" sz="1600" dirty="0"/>
              <a:t>durée programme : moyenne 115 jours et médiane 88 jours</a:t>
            </a:r>
          </a:p>
          <a:p>
            <a:pPr defTabSz="361950"/>
            <a:r>
              <a:rPr lang="fr-FR" sz="1600" dirty="0"/>
              <a:t>travail en endurance  + </a:t>
            </a:r>
          </a:p>
          <a:p>
            <a:pPr defTabSz="361950"/>
            <a:endParaRPr lang="fr-FR" sz="1600" dirty="0"/>
          </a:p>
          <a:p>
            <a:pPr defTabSz="361950"/>
            <a:r>
              <a:rPr lang="fr-FR" sz="1600" dirty="0"/>
              <a:t>Rendu ETP  : 94% initial 91% final</a:t>
            </a:r>
          </a:p>
          <a:p>
            <a:pPr defTabSz="361950"/>
            <a:r>
              <a:rPr lang="fr-FR" sz="1600" dirty="0"/>
              <a:t>	</a:t>
            </a:r>
          </a:p>
          <a:p>
            <a:pPr defTabSz="361950"/>
            <a:r>
              <a:rPr lang="fr-FR" sz="1600" dirty="0"/>
              <a:t>Plan APA 69%</a:t>
            </a:r>
          </a:p>
          <a:p>
            <a:pPr defTabSz="361950"/>
            <a:endParaRPr lang="fr-FR" sz="16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2CD0BB5-0233-4879-94B8-2372438876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1913" y="3505999"/>
            <a:ext cx="4104762" cy="27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316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9F2D550-1772-4EA0-9833-EF6A7EA9F6C8}"/>
              </a:ext>
            </a:extLst>
          </p:cNvPr>
          <p:cNvSpPr/>
          <p:nvPr/>
        </p:nvSpPr>
        <p:spPr>
          <a:xfrm>
            <a:off x="0" y="1428736"/>
            <a:ext cx="5715008" cy="71438"/>
          </a:xfrm>
          <a:prstGeom prst="rect">
            <a:avLst/>
          </a:prstGeom>
          <a:solidFill>
            <a:srgbClr val="F77615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  <a:scene3d>
            <a:camera prst="orthographicFront"/>
            <a:lightRig rig="contrasting" dir="t">
              <a:rot lat="0" lon="0" rev="78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7663A2-BDD7-448A-8FE0-765786B36E7E}"/>
              </a:ext>
            </a:extLst>
          </p:cNvPr>
          <p:cNvSpPr/>
          <p:nvPr/>
        </p:nvSpPr>
        <p:spPr>
          <a:xfrm>
            <a:off x="0" y="1571612"/>
            <a:ext cx="7000892" cy="71438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DE2098-8EA7-41FC-BEB8-A9B39F35504F}"/>
              </a:ext>
            </a:extLst>
          </p:cNvPr>
          <p:cNvSpPr/>
          <p:nvPr/>
        </p:nvSpPr>
        <p:spPr>
          <a:xfrm>
            <a:off x="7072330" y="1571612"/>
            <a:ext cx="357190" cy="71438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4666BA-32C6-493E-960F-08DA42D37E47}"/>
              </a:ext>
            </a:extLst>
          </p:cNvPr>
          <p:cNvSpPr/>
          <p:nvPr/>
        </p:nvSpPr>
        <p:spPr>
          <a:xfrm>
            <a:off x="7500958" y="1571612"/>
            <a:ext cx="142876" cy="71438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8F8E9F2-FB4E-4721-86AA-98DB96965EB8}"/>
              </a:ext>
            </a:extLst>
          </p:cNvPr>
          <p:cNvSpPr/>
          <p:nvPr/>
        </p:nvSpPr>
        <p:spPr>
          <a:xfrm>
            <a:off x="7858170" y="1571611"/>
            <a:ext cx="49961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59EFC17-6EAA-4B2D-9B02-689C26D72065}"/>
              </a:ext>
            </a:extLst>
          </p:cNvPr>
          <p:cNvSpPr/>
          <p:nvPr/>
        </p:nvSpPr>
        <p:spPr>
          <a:xfrm>
            <a:off x="7715272" y="1571611"/>
            <a:ext cx="71416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18FD7A-78B7-4239-AF2C-5FF8C4D9898A}"/>
              </a:ext>
            </a:extLst>
          </p:cNvPr>
          <p:cNvSpPr/>
          <p:nvPr/>
        </p:nvSpPr>
        <p:spPr>
          <a:xfrm>
            <a:off x="7979593" y="1571612"/>
            <a:ext cx="28800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910D430-83CE-4D27-9694-40B3DED285A0}"/>
              </a:ext>
            </a:extLst>
          </p:cNvPr>
          <p:cNvSpPr/>
          <p:nvPr/>
        </p:nvSpPr>
        <p:spPr>
          <a:xfrm>
            <a:off x="8074819" y="1571625"/>
            <a:ext cx="18000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BFA8136-A177-4F36-A310-349611E94D9A}"/>
              </a:ext>
            </a:extLst>
          </p:cNvPr>
          <p:cNvSpPr/>
          <p:nvPr/>
        </p:nvSpPr>
        <p:spPr>
          <a:xfrm>
            <a:off x="8155756" y="1574018"/>
            <a:ext cx="18000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9EF4828-9E43-49C0-8047-B6D799F327B4}"/>
              </a:ext>
            </a:extLst>
          </p:cNvPr>
          <p:cNvSpPr/>
          <p:nvPr/>
        </p:nvSpPr>
        <p:spPr>
          <a:xfrm>
            <a:off x="8239099" y="1574017"/>
            <a:ext cx="18000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085CA37-CB5D-4E64-8075-08F65645F4A4}"/>
              </a:ext>
            </a:extLst>
          </p:cNvPr>
          <p:cNvSpPr/>
          <p:nvPr/>
        </p:nvSpPr>
        <p:spPr>
          <a:xfrm>
            <a:off x="8320060" y="1574016"/>
            <a:ext cx="18000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5463753-6C22-49C8-87CC-EA20389A9F96}"/>
              </a:ext>
            </a:extLst>
          </p:cNvPr>
          <p:cNvSpPr/>
          <p:nvPr/>
        </p:nvSpPr>
        <p:spPr>
          <a:xfrm>
            <a:off x="8403350" y="1574039"/>
            <a:ext cx="18000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pic>
        <p:nvPicPr>
          <p:cNvPr id="4110" name="Image 16">
            <a:extLst>
              <a:ext uri="{FF2B5EF4-FFF2-40B4-BE49-F238E27FC236}">
                <a16:creationId xmlns:a16="http://schemas.microsoft.com/office/drawing/2014/main" id="{31A044B3-CC3C-4A26-8AEC-A89F652E17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214313"/>
            <a:ext cx="88423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1A54D1E2-83B2-4454-BB34-E5334ABB3010}"/>
              </a:ext>
            </a:extLst>
          </p:cNvPr>
          <p:cNvSpPr/>
          <p:nvPr/>
        </p:nvSpPr>
        <p:spPr>
          <a:xfrm>
            <a:off x="8489101" y="1574028"/>
            <a:ext cx="18000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4112" name="Titre 1">
            <a:extLst>
              <a:ext uri="{FF2B5EF4-FFF2-40B4-BE49-F238E27FC236}">
                <a16:creationId xmlns:a16="http://schemas.microsoft.com/office/drawing/2014/main" id="{FD588543-9B13-40FC-B890-88EE00BF0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214313"/>
            <a:ext cx="8464550" cy="1143000"/>
          </a:xfrm>
        </p:spPr>
        <p:txBody>
          <a:bodyPr/>
          <a:lstStyle/>
          <a:p>
            <a:pPr algn="ctr" eaLnBrk="1" hangingPunct="1"/>
            <a:r>
              <a:rPr lang="fr-FR" altLang="fr-FR" sz="3600" b="1" dirty="0">
                <a:solidFill>
                  <a:schemeClr val="tx2"/>
                </a:solidFill>
                <a:latin typeface="+mn-lt"/>
              </a:rPr>
              <a:t>Programmes terminés en 2020</a:t>
            </a:r>
            <a:endParaRPr lang="fr-FR" altLang="fr-FR" sz="32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09D4C8E-330B-4257-94B6-66A1AFDA0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20551" y="6406440"/>
            <a:ext cx="2718083" cy="365125"/>
          </a:xfrm>
        </p:spPr>
        <p:txBody>
          <a:bodyPr/>
          <a:lstStyle/>
          <a:p>
            <a:r>
              <a:rPr lang="fr-FR"/>
              <a:t>AG 1er avril 2021</a:t>
            </a:r>
            <a:endParaRPr lang="fr-FR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6FDCF89-15C1-4939-83BF-7B0212266EDA}"/>
              </a:ext>
            </a:extLst>
          </p:cNvPr>
          <p:cNvSpPr/>
          <p:nvPr/>
        </p:nvSpPr>
        <p:spPr>
          <a:xfrm>
            <a:off x="678496" y="1873322"/>
            <a:ext cx="78360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/>
              <a:t>Contenu des programmes : Prise en charge diététicien.ne</a:t>
            </a:r>
            <a:endParaRPr lang="fr-FR" sz="24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251E667-E161-43CE-A7C6-3398E7B3AC82}"/>
              </a:ext>
            </a:extLst>
          </p:cNvPr>
          <p:cNvSpPr/>
          <p:nvPr/>
        </p:nvSpPr>
        <p:spPr>
          <a:xfrm>
            <a:off x="519813" y="2444884"/>
            <a:ext cx="825409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61950"/>
            <a:r>
              <a:rPr lang="fr-FR" sz="1600" dirty="0"/>
              <a:t>prescrite dans 63% des programmes terminés </a:t>
            </a:r>
          </a:p>
          <a:p>
            <a:pPr defTabSz="361950"/>
            <a:r>
              <a:rPr lang="fr-FR" sz="1600" dirty="0"/>
              <a:t>effectuées dans 51% (taux de réalisation 88% cas)</a:t>
            </a:r>
          </a:p>
          <a:p>
            <a:pPr defTabSz="361950"/>
            <a:endParaRPr lang="fr-FR" sz="1600" dirty="0"/>
          </a:p>
          <a:p>
            <a:pPr defTabSz="361950"/>
            <a:r>
              <a:rPr lang="fr-FR" sz="1600" dirty="0"/>
              <a:t>Selon l’IMC (besoins ?)</a:t>
            </a:r>
          </a:p>
          <a:p>
            <a:pPr defTabSz="361950"/>
            <a:r>
              <a:rPr lang="fr-FR" sz="1600" dirty="0"/>
              <a:t>	56% prescriptions entre 21 et 30 kg/m</a:t>
            </a:r>
            <a:r>
              <a:rPr lang="fr-FR" sz="1600" baseline="30000" dirty="0"/>
              <a:t>2</a:t>
            </a:r>
            <a:r>
              <a:rPr lang="fr-FR" sz="1600" dirty="0"/>
              <a:t> </a:t>
            </a:r>
          </a:p>
          <a:p>
            <a:pPr defTabSz="361950"/>
            <a:r>
              <a:rPr lang="fr-FR" sz="1600" dirty="0"/>
              <a:t>	86% prescriptions ≥ 30 kg/m</a:t>
            </a:r>
            <a:r>
              <a:rPr lang="fr-FR" sz="1600" baseline="30000" dirty="0"/>
              <a:t>2</a:t>
            </a:r>
          </a:p>
          <a:p>
            <a:pPr defTabSz="361950"/>
            <a:r>
              <a:rPr lang="fr-FR" sz="1600" dirty="0"/>
              <a:t>	57% prescriptions &lt; 21 kg/m</a:t>
            </a:r>
            <a:r>
              <a:rPr lang="fr-FR" sz="1600" baseline="30000" dirty="0"/>
              <a:t>2</a:t>
            </a:r>
            <a:endParaRPr lang="fr-FR" sz="1600" dirty="0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7D5A4B50-1FBA-4586-8F3A-2E3538F2E2BD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0"/>
          <a:stretch/>
        </p:blipFill>
        <p:spPr bwMode="auto">
          <a:xfrm>
            <a:off x="5273634" y="2686755"/>
            <a:ext cx="3683041" cy="36237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0880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9F2D550-1772-4EA0-9833-EF6A7EA9F6C8}"/>
              </a:ext>
            </a:extLst>
          </p:cNvPr>
          <p:cNvSpPr/>
          <p:nvPr/>
        </p:nvSpPr>
        <p:spPr>
          <a:xfrm>
            <a:off x="0" y="1428736"/>
            <a:ext cx="5715008" cy="71438"/>
          </a:xfrm>
          <a:prstGeom prst="rect">
            <a:avLst/>
          </a:prstGeom>
          <a:solidFill>
            <a:srgbClr val="F77615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  <a:scene3d>
            <a:camera prst="orthographicFront"/>
            <a:lightRig rig="contrasting" dir="t">
              <a:rot lat="0" lon="0" rev="78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7663A2-BDD7-448A-8FE0-765786B36E7E}"/>
              </a:ext>
            </a:extLst>
          </p:cNvPr>
          <p:cNvSpPr/>
          <p:nvPr/>
        </p:nvSpPr>
        <p:spPr>
          <a:xfrm>
            <a:off x="0" y="1571612"/>
            <a:ext cx="7000892" cy="71438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DE2098-8EA7-41FC-BEB8-A9B39F35504F}"/>
              </a:ext>
            </a:extLst>
          </p:cNvPr>
          <p:cNvSpPr/>
          <p:nvPr/>
        </p:nvSpPr>
        <p:spPr>
          <a:xfrm>
            <a:off x="7072330" y="1571612"/>
            <a:ext cx="357190" cy="71438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4666BA-32C6-493E-960F-08DA42D37E47}"/>
              </a:ext>
            </a:extLst>
          </p:cNvPr>
          <p:cNvSpPr/>
          <p:nvPr/>
        </p:nvSpPr>
        <p:spPr>
          <a:xfrm>
            <a:off x="7500958" y="1571612"/>
            <a:ext cx="142876" cy="71438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8F8E9F2-FB4E-4721-86AA-98DB96965EB8}"/>
              </a:ext>
            </a:extLst>
          </p:cNvPr>
          <p:cNvSpPr/>
          <p:nvPr/>
        </p:nvSpPr>
        <p:spPr>
          <a:xfrm>
            <a:off x="7858170" y="1571611"/>
            <a:ext cx="49961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59EFC17-6EAA-4B2D-9B02-689C26D72065}"/>
              </a:ext>
            </a:extLst>
          </p:cNvPr>
          <p:cNvSpPr/>
          <p:nvPr/>
        </p:nvSpPr>
        <p:spPr>
          <a:xfrm>
            <a:off x="7715272" y="1571611"/>
            <a:ext cx="71416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18FD7A-78B7-4239-AF2C-5FF8C4D9898A}"/>
              </a:ext>
            </a:extLst>
          </p:cNvPr>
          <p:cNvSpPr/>
          <p:nvPr/>
        </p:nvSpPr>
        <p:spPr>
          <a:xfrm>
            <a:off x="7979593" y="1571612"/>
            <a:ext cx="28800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910D430-83CE-4D27-9694-40B3DED285A0}"/>
              </a:ext>
            </a:extLst>
          </p:cNvPr>
          <p:cNvSpPr/>
          <p:nvPr/>
        </p:nvSpPr>
        <p:spPr>
          <a:xfrm>
            <a:off x="8074819" y="1571625"/>
            <a:ext cx="18000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BFA8136-A177-4F36-A310-349611E94D9A}"/>
              </a:ext>
            </a:extLst>
          </p:cNvPr>
          <p:cNvSpPr/>
          <p:nvPr/>
        </p:nvSpPr>
        <p:spPr>
          <a:xfrm>
            <a:off x="8155756" y="1574018"/>
            <a:ext cx="18000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9EF4828-9E43-49C0-8047-B6D799F327B4}"/>
              </a:ext>
            </a:extLst>
          </p:cNvPr>
          <p:cNvSpPr/>
          <p:nvPr/>
        </p:nvSpPr>
        <p:spPr>
          <a:xfrm>
            <a:off x="8239099" y="1574017"/>
            <a:ext cx="18000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085CA37-CB5D-4E64-8075-08F65645F4A4}"/>
              </a:ext>
            </a:extLst>
          </p:cNvPr>
          <p:cNvSpPr/>
          <p:nvPr/>
        </p:nvSpPr>
        <p:spPr>
          <a:xfrm>
            <a:off x="8320060" y="1574016"/>
            <a:ext cx="18000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5463753-6C22-49C8-87CC-EA20389A9F96}"/>
              </a:ext>
            </a:extLst>
          </p:cNvPr>
          <p:cNvSpPr/>
          <p:nvPr/>
        </p:nvSpPr>
        <p:spPr>
          <a:xfrm>
            <a:off x="8403350" y="1574039"/>
            <a:ext cx="18000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pic>
        <p:nvPicPr>
          <p:cNvPr id="4110" name="Image 16">
            <a:extLst>
              <a:ext uri="{FF2B5EF4-FFF2-40B4-BE49-F238E27FC236}">
                <a16:creationId xmlns:a16="http://schemas.microsoft.com/office/drawing/2014/main" id="{31A044B3-CC3C-4A26-8AEC-A89F652E17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214313"/>
            <a:ext cx="88423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1A54D1E2-83B2-4454-BB34-E5334ABB3010}"/>
              </a:ext>
            </a:extLst>
          </p:cNvPr>
          <p:cNvSpPr/>
          <p:nvPr/>
        </p:nvSpPr>
        <p:spPr>
          <a:xfrm>
            <a:off x="8489101" y="1574028"/>
            <a:ext cx="18000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4112" name="Titre 1">
            <a:extLst>
              <a:ext uri="{FF2B5EF4-FFF2-40B4-BE49-F238E27FC236}">
                <a16:creationId xmlns:a16="http://schemas.microsoft.com/office/drawing/2014/main" id="{FD588543-9B13-40FC-B890-88EE00BF0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214313"/>
            <a:ext cx="8464550" cy="1143000"/>
          </a:xfrm>
        </p:spPr>
        <p:txBody>
          <a:bodyPr/>
          <a:lstStyle/>
          <a:p>
            <a:pPr algn="ctr" eaLnBrk="1" hangingPunct="1"/>
            <a:r>
              <a:rPr lang="fr-FR" altLang="fr-FR" sz="3600" b="1" dirty="0">
                <a:solidFill>
                  <a:schemeClr val="tx2"/>
                </a:solidFill>
                <a:latin typeface="+mn-lt"/>
              </a:rPr>
              <a:t>Programmes terminés en 2020</a:t>
            </a:r>
            <a:endParaRPr lang="fr-FR" altLang="fr-FR" sz="32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09D4C8E-330B-4257-94B6-66A1AFDA0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20551" y="6406440"/>
            <a:ext cx="2718083" cy="365125"/>
          </a:xfrm>
        </p:spPr>
        <p:txBody>
          <a:bodyPr/>
          <a:lstStyle/>
          <a:p>
            <a:r>
              <a:rPr lang="fr-FR"/>
              <a:t>AG 1er avril 2021</a:t>
            </a:r>
            <a:endParaRPr lang="fr-FR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6FDCF89-15C1-4939-83BF-7B0212266EDA}"/>
              </a:ext>
            </a:extLst>
          </p:cNvPr>
          <p:cNvSpPr/>
          <p:nvPr/>
        </p:nvSpPr>
        <p:spPr>
          <a:xfrm>
            <a:off x="653041" y="1757504"/>
            <a:ext cx="78360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/>
              <a:t>Contenu des programmes : Prise en charge psychologique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251E667-E161-43CE-A7C6-3398E7B3AC82}"/>
              </a:ext>
            </a:extLst>
          </p:cNvPr>
          <p:cNvSpPr/>
          <p:nvPr/>
        </p:nvSpPr>
        <p:spPr>
          <a:xfrm>
            <a:off x="519813" y="2444884"/>
            <a:ext cx="825409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61950"/>
            <a:r>
              <a:rPr lang="fr-FR" sz="1600" dirty="0"/>
              <a:t>prescrite dans 40% des programmes terminés </a:t>
            </a:r>
          </a:p>
          <a:p>
            <a:pPr defTabSz="361950"/>
            <a:r>
              <a:rPr lang="fr-FR" sz="1600" dirty="0"/>
              <a:t>effectuées dans 29% (taux de réalisation 72% cas)</a:t>
            </a:r>
          </a:p>
          <a:p>
            <a:pPr defTabSz="361950"/>
            <a:endParaRPr lang="fr-FR" sz="1600" dirty="0"/>
          </a:p>
          <a:p>
            <a:pPr defTabSz="361950"/>
            <a:r>
              <a:rPr lang="fr-FR" sz="1600" dirty="0"/>
              <a:t>Selon HAD (besoins ?)</a:t>
            </a:r>
          </a:p>
          <a:p>
            <a:pPr defTabSz="361950"/>
            <a:endParaRPr lang="fr-FR" sz="1600" dirty="0"/>
          </a:p>
          <a:p>
            <a:pPr defTabSz="361950"/>
            <a:r>
              <a:rPr lang="fr-FR" sz="1600" dirty="0"/>
              <a:t>chez 42% patients où éléments A et/ou D significatifs </a:t>
            </a:r>
          </a:p>
          <a:p>
            <a:pPr defTabSz="271463"/>
            <a:r>
              <a:rPr lang="fr-FR" sz="1600" dirty="0"/>
              <a:t>	  48% prescrits et effectués alors dans 64% des prescriptions</a:t>
            </a:r>
          </a:p>
          <a:p>
            <a:pPr defTabSz="361950"/>
            <a:endParaRPr lang="fr-FR" sz="1600" dirty="0"/>
          </a:p>
          <a:p>
            <a:pPr defTabSz="361950"/>
            <a:r>
              <a:rPr lang="fr-FR" sz="1600" dirty="0"/>
              <a:t>chez 58% patients autres</a:t>
            </a:r>
          </a:p>
          <a:p>
            <a:pPr defTabSz="271463"/>
            <a:r>
              <a:rPr lang="fr-FR" sz="1600" dirty="0"/>
              <a:t>	  36% prescrits et effectués alors dans 80% des prescriptions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0390EA44-91F9-4B59-AD30-C49AD699C0E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759"/>
          <a:stretch/>
        </p:blipFill>
        <p:spPr>
          <a:xfrm>
            <a:off x="6062133" y="2444885"/>
            <a:ext cx="2988220" cy="386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9022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9F2D550-1772-4EA0-9833-EF6A7EA9F6C8}"/>
              </a:ext>
            </a:extLst>
          </p:cNvPr>
          <p:cNvSpPr/>
          <p:nvPr/>
        </p:nvSpPr>
        <p:spPr>
          <a:xfrm>
            <a:off x="0" y="1428736"/>
            <a:ext cx="5715008" cy="71438"/>
          </a:xfrm>
          <a:prstGeom prst="rect">
            <a:avLst/>
          </a:prstGeom>
          <a:solidFill>
            <a:srgbClr val="F77615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  <a:scene3d>
            <a:camera prst="orthographicFront"/>
            <a:lightRig rig="contrasting" dir="t">
              <a:rot lat="0" lon="0" rev="78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7663A2-BDD7-448A-8FE0-765786B36E7E}"/>
              </a:ext>
            </a:extLst>
          </p:cNvPr>
          <p:cNvSpPr/>
          <p:nvPr/>
        </p:nvSpPr>
        <p:spPr>
          <a:xfrm>
            <a:off x="0" y="1571612"/>
            <a:ext cx="7000892" cy="71438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DE2098-8EA7-41FC-BEB8-A9B39F35504F}"/>
              </a:ext>
            </a:extLst>
          </p:cNvPr>
          <p:cNvSpPr/>
          <p:nvPr/>
        </p:nvSpPr>
        <p:spPr>
          <a:xfrm>
            <a:off x="7072330" y="1571612"/>
            <a:ext cx="357190" cy="71438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4666BA-32C6-493E-960F-08DA42D37E47}"/>
              </a:ext>
            </a:extLst>
          </p:cNvPr>
          <p:cNvSpPr/>
          <p:nvPr/>
        </p:nvSpPr>
        <p:spPr>
          <a:xfrm>
            <a:off x="7500958" y="1571612"/>
            <a:ext cx="142876" cy="71438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8F8E9F2-FB4E-4721-86AA-98DB96965EB8}"/>
              </a:ext>
            </a:extLst>
          </p:cNvPr>
          <p:cNvSpPr/>
          <p:nvPr/>
        </p:nvSpPr>
        <p:spPr>
          <a:xfrm>
            <a:off x="7858170" y="1571611"/>
            <a:ext cx="49961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59EFC17-6EAA-4B2D-9B02-689C26D72065}"/>
              </a:ext>
            </a:extLst>
          </p:cNvPr>
          <p:cNvSpPr/>
          <p:nvPr/>
        </p:nvSpPr>
        <p:spPr>
          <a:xfrm>
            <a:off x="7715272" y="1571611"/>
            <a:ext cx="71416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18FD7A-78B7-4239-AF2C-5FF8C4D9898A}"/>
              </a:ext>
            </a:extLst>
          </p:cNvPr>
          <p:cNvSpPr/>
          <p:nvPr/>
        </p:nvSpPr>
        <p:spPr>
          <a:xfrm>
            <a:off x="7979593" y="1571612"/>
            <a:ext cx="28800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910D430-83CE-4D27-9694-40B3DED285A0}"/>
              </a:ext>
            </a:extLst>
          </p:cNvPr>
          <p:cNvSpPr/>
          <p:nvPr/>
        </p:nvSpPr>
        <p:spPr>
          <a:xfrm>
            <a:off x="8074819" y="1571625"/>
            <a:ext cx="18000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BFA8136-A177-4F36-A310-349611E94D9A}"/>
              </a:ext>
            </a:extLst>
          </p:cNvPr>
          <p:cNvSpPr/>
          <p:nvPr/>
        </p:nvSpPr>
        <p:spPr>
          <a:xfrm>
            <a:off x="8155756" y="1574018"/>
            <a:ext cx="18000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9EF4828-9E43-49C0-8047-B6D799F327B4}"/>
              </a:ext>
            </a:extLst>
          </p:cNvPr>
          <p:cNvSpPr/>
          <p:nvPr/>
        </p:nvSpPr>
        <p:spPr>
          <a:xfrm>
            <a:off x="8239099" y="1574017"/>
            <a:ext cx="18000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085CA37-CB5D-4E64-8075-08F65645F4A4}"/>
              </a:ext>
            </a:extLst>
          </p:cNvPr>
          <p:cNvSpPr/>
          <p:nvPr/>
        </p:nvSpPr>
        <p:spPr>
          <a:xfrm>
            <a:off x="8320060" y="1574016"/>
            <a:ext cx="18000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5463753-6C22-49C8-87CC-EA20389A9F96}"/>
              </a:ext>
            </a:extLst>
          </p:cNvPr>
          <p:cNvSpPr/>
          <p:nvPr/>
        </p:nvSpPr>
        <p:spPr>
          <a:xfrm>
            <a:off x="8403350" y="1574039"/>
            <a:ext cx="18000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pic>
        <p:nvPicPr>
          <p:cNvPr id="4110" name="Image 16">
            <a:extLst>
              <a:ext uri="{FF2B5EF4-FFF2-40B4-BE49-F238E27FC236}">
                <a16:creationId xmlns:a16="http://schemas.microsoft.com/office/drawing/2014/main" id="{31A044B3-CC3C-4A26-8AEC-A89F652E17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214313"/>
            <a:ext cx="88423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1A54D1E2-83B2-4454-BB34-E5334ABB3010}"/>
              </a:ext>
            </a:extLst>
          </p:cNvPr>
          <p:cNvSpPr/>
          <p:nvPr/>
        </p:nvSpPr>
        <p:spPr>
          <a:xfrm>
            <a:off x="8489101" y="1574028"/>
            <a:ext cx="18000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4112" name="Titre 1">
            <a:extLst>
              <a:ext uri="{FF2B5EF4-FFF2-40B4-BE49-F238E27FC236}">
                <a16:creationId xmlns:a16="http://schemas.microsoft.com/office/drawing/2014/main" id="{FD588543-9B13-40FC-B890-88EE00BF0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214313"/>
            <a:ext cx="8464550" cy="1143000"/>
          </a:xfrm>
        </p:spPr>
        <p:txBody>
          <a:bodyPr/>
          <a:lstStyle/>
          <a:p>
            <a:pPr algn="ctr" eaLnBrk="1" hangingPunct="1"/>
            <a:r>
              <a:rPr lang="fr-FR" altLang="fr-FR" sz="3600" b="1" dirty="0">
                <a:solidFill>
                  <a:schemeClr val="tx2"/>
                </a:solidFill>
                <a:latin typeface="+mn-lt"/>
              </a:rPr>
              <a:t>Programmes terminés en 2020</a:t>
            </a:r>
            <a:endParaRPr lang="fr-FR" altLang="fr-FR" sz="32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09D4C8E-330B-4257-94B6-66A1AFDA0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20551" y="6406440"/>
            <a:ext cx="2718083" cy="365125"/>
          </a:xfrm>
        </p:spPr>
        <p:txBody>
          <a:bodyPr/>
          <a:lstStyle/>
          <a:p>
            <a:r>
              <a:rPr lang="fr-FR"/>
              <a:t>AG 1er avril 2021</a:t>
            </a:r>
            <a:endParaRPr lang="fr-FR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6FDCF89-15C1-4939-83BF-7B0212266EDA}"/>
              </a:ext>
            </a:extLst>
          </p:cNvPr>
          <p:cNvSpPr/>
          <p:nvPr/>
        </p:nvSpPr>
        <p:spPr>
          <a:xfrm>
            <a:off x="653041" y="1757504"/>
            <a:ext cx="78360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/>
              <a:t>Satisfaction par rapport aux prises en charge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BAC08CE-92FA-403C-9955-8BC0E11437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0" y="2540000"/>
            <a:ext cx="9006400" cy="329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6436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9F2D550-1772-4EA0-9833-EF6A7EA9F6C8}"/>
              </a:ext>
            </a:extLst>
          </p:cNvPr>
          <p:cNvSpPr/>
          <p:nvPr/>
        </p:nvSpPr>
        <p:spPr>
          <a:xfrm>
            <a:off x="0" y="1428736"/>
            <a:ext cx="5715008" cy="71438"/>
          </a:xfrm>
          <a:prstGeom prst="rect">
            <a:avLst/>
          </a:prstGeom>
          <a:solidFill>
            <a:srgbClr val="F77615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  <a:scene3d>
            <a:camera prst="orthographicFront"/>
            <a:lightRig rig="contrasting" dir="t">
              <a:rot lat="0" lon="0" rev="78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7663A2-BDD7-448A-8FE0-765786B36E7E}"/>
              </a:ext>
            </a:extLst>
          </p:cNvPr>
          <p:cNvSpPr/>
          <p:nvPr/>
        </p:nvSpPr>
        <p:spPr>
          <a:xfrm>
            <a:off x="0" y="1571612"/>
            <a:ext cx="7000892" cy="71438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DE2098-8EA7-41FC-BEB8-A9B39F35504F}"/>
              </a:ext>
            </a:extLst>
          </p:cNvPr>
          <p:cNvSpPr/>
          <p:nvPr/>
        </p:nvSpPr>
        <p:spPr>
          <a:xfrm>
            <a:off x="7072330" y="1571612"/>
            <a:ext cx="357190" cy="71438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4666BA-32C6-493E-960F-08DA42D37E47}"/>
              </a:ext>
            </a:extLst>
          </p:cNvPr>
          <p:cNvSpPr/>
          <p:nvPr/>
        </p:nvSpPr>
        <p:spPr>
          <a:xfrm>
            <a:off x="7500958" y="1571612"/>
            <a:ext cx="142876" cy="71438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8F8E9F2-FB4E-4721-86AA-98DB96965EB8}"/>
              </a:ext>
            </a:extLst>
          </p:cNvPr>
          <p:cNvSpPr/>
          <p:nvPr/>
        </p:nvSpPr>
        <p:spPr>
          <a:xfrm>
            <a:off x="7858170" y="1571611"/>
            <a:ext cx="49961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59EFC17-6EAA-4B2D-9B02-689C26D72065}"/>
              </a:ext>
            </a:extLst>
          </p:cNvPr>
          <p:cNvSpPr/>
          <p:nvPr/>
        </p:nvSpPr>
        <p:spPr>
          <a:xfrm>
            <a:off x="7715272" y="1571611"/>
            <a:ext cx="71416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18FD7A-78B7-4239-AF2C-5FF8C4D9898A}"/>
              </a:ext>
            </a:extLst>
          </p:cNvPr>
          <p:cNvSpPr/>
          <p:nvPr/>
        </p:nvSpPr>
        <p:spPr>
          <a:xfrm>
            <a:off x="7979593" y="1571612"/>
            <a:ext cx="28800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910D430-83CE-4D27-9694-40B3DED285A0}"/>
              </a:ext>
            </a:extLst>
          </p:cNvPr>
          <p:cNvSpPr/>
          <p:nvPr/>
        </p:nvSpPr>
        <p:spPr>
          <a:xfrm>
            <a:off x="8074819" y="1571625"/>
            <a:ext cx="18000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BFA8136-A177-4F36-A310-349611E94D9A}"/>
              </a:ext>
            </a:extLst>
          </p:cNvPr>
          <p:cNvSpPr/>
          <p:nvPr/>
        </p:nvSpPr>
        <p:spPr>
          <a:xfrm>
            <a:off x="8155756" y="1574018"/>
            <a:ext cx="18000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9EF4828-9E43-49C0-8047-B6D799F327B4}"/>
              </a:ext>
            </a:extLst>
          </p:cNvPr>
          <p:cNvSpPr/>
          <p:nvPr/>
        </p:nvSpPr>
        <p:spPr>
          <a:xfrm>
            <a:off x="8239099" y="1574017"/>
            <a:ext cx="18000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085CA37-CB5D-4E64-8075-08F65645F4A4}"/>
              </a:ext>
            </a:extLst>
          </p:cNvPr>
          <p:cNvSpPr/>
          <p:nvPr/>
        </p:nvSpPr>
        <p:spPr>
          <a:xfrm>
            <a:off x="8320060" y="1574016"/>
            <a:ext cx="18000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5463753-6C22-49C8-87CC-EA20389A9F96}"/>
              </a:ext>
            </a:extLst>
          </p:cNvPr>
          <p:cNvSpPr/>
          <p:nvPr/>
        </p:nvSpPr>
        <p:spPr>
          <a:xfrm>
            <a:off x="8403350" y="1574039"/>
            <a:ext cx="18000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pic>
        <p:nvPicPr>
          <p:cNvPr id="4110" name="Image 16">
            <a:extLst>
              <a:ext uri="{FF2B5EF4-FFF2-40B4-BE49-F238E27FC236}">
                <a16:creationId xmlns:a16="http://schemas.microsoft.com/office/drawing/2014/main" id="{31A044B3-CC3C-4A26-8AEC-A89F652E17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214313"/>
            <a:ext cx="88423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1A54D1E2-83B2-4454-BB34-E5334ABB3010}"/>
              </a:ext>
            </a:extLst>
          </p:cNvPr>
          <p:cNvSpPr/>
          <p:nvPr/>
        </p:nvSpPr>
        <p:spPr>
          <a:xfrm>
            <a:off x="8489101" y="1574028"/>
            <a:ext cx="18000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4112" name="Titre 1">
            <a:extLst>
              <a:ext uri="{FF2B5EF4-FFF2-40B4-BE49-F238E27FC236}">
                <a16:creationId xmlns:a16="http://schemas.microsoft.com/office/drawing/2014/main" id="{FD588543-9B13-40FC-B890-88EE00BF0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214313"/>
            <a:ext cx="8464550" cy="1143000"/>
          </a:xfrm>
        </p:spPr>
        <p:txBody>
          <a:bodyPr/>
          <a:lstStyle/>
          <a:p>
            <a:pPr algn="ctr" eaLnBrk="1" hangingPunct="1"/>
            <a:r>
              <a:rPr lang="fr-FR" altLang="fr-FR" sz="3600" b="1" dirty="0">
                <a:solidFill>
                  <a:schemeClr val="tx2"/>
                </a:solidFill>
                <a:latin typeface="+mn-lt"/>
              </a:rPr>
              <a:t>Programmes terminés en 2020</a:t>
            </a:r>
            <a:endParaRPr lang="fr-FR" altLang="fr-FR" sz="32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09D4C8E-330B-4257-94B6-66A1AFDA0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72330" y="6355464"/>
            <a:ext cx="2001983" cy="365125"/>
          </a:xfrm>
        </p:spPr>
        <p:txBody>
          <a:bodyPr/>
          <a:lstStyle/>
          <a:p>
            <a:r>
              <a:rPr lang="fr-FR" dirty="0"/>
              <a:t>AG 1er avril 2021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6FDCF89-15C1-4939-83BF-7B0212266EDA}"/>
              </a:ext>
            </a:extLst>
          </p:cNvPr>
          <p:cNvSpPr/>
          <p:nvPr/>
        </p:nvSpPr>
        <p:spPr>
          <a:xfrm>
            <a:off x="396051" y="1757504"/>
            <a:ext cx="85606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/>
              <a:t>Evolution de la capacité physique et activité de la vie quotidienne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251E667-E161-43CE-A7C6-3398E7B3AC82}"/>
              </a:ext>
            </a:extLst>
          </p:cNvPr>
          <p:cNvSpPr/>
          <p:nvPr/>
        </p:nvSpPr>
        <p:spPr>
          <a:xfrm>
            <a:off x="253036" y="2246835"/>
            <a:ext cx="831725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61950"/>
            <a:r>
              <a:rPr lang="fr-FR" sz="1600" b="1" dirty="0"/>
              <a:t>Test de lever de chaise sur 3 minutes </a:t>
            </a:r>
            <a:r>
              <a:rPr lang="fr-FR" sz="1400" dirty="0"/>
              <a:t>(n= 67)</a:t>
            </a:r>
          </a:p>
          <a:p>
            <a:pPr defTabSz="361950"/>
            <a:r>
              <a:rPr lang="fr-FR" sz="1600" dirty="0"/>
              <a:t>	gain médian de 5 levers  et moyen de 6,2</a:t>
            </a:r>
          </a:p>
          <a:p>
            <a:pPr defTabSz="361950"/>
            <a:r>
              <a:rPr lang="fr-FR" sz="1600" dirty="0"/>
              <a:t>	57% ont un gain jugé cliniquement significatif (+ 5 levers) et 9% une détérioration ( -5 levers)</a:t>
            </a:r>
          </a:p>
          <a:p>
            <a:pPr defTabSz="361950"/>
            <a:endParaRPr lang="fr-FR" sz="800" dirty="0"/>
          </a:p>
          <a:p>
            <a:pPr defTabSz="361950"/>
            <a:r>
              <a:rPr lang="fr-FR" sz="1600" b="1" dirty="0"/>
              <a:t>Test de pédalage à puissance constante </a:t>
            </a:r>
            <a:r>
              <a:rPr lang="fr-FR" sz="1600" dirty="0"/>
              <a:t>(80% puissance maximale) </a:t>
            </a:r>
            <a:r>
              <a:rPr lang="fr-FR" sz="1400" dirty="0"/>
              <a:t>(n= 63)</a:t>
            </a:r>
            <a:endParaRPr lang="fr-FR" sz="1600" dirty="0"/>
          </a:p>
          <a:p>
            <a:pPr defTabSz="361950"/>
            <a:r>
              <a:rPr lang="fr-FR" sz="1600" dirty="0"/>
              <a:t>	gain médian +336 sec ( </a:t>
            </a:r>
            <a:r>
              <a:rPr lang="fr-FR" sz="1600" dirty="0">
                <a:sym typeface="Symbol" panose="05050102010706020507" pitchFamily="18" charset="2"/>
              </a:rPr>
              <a:t> </a:t>
            </a:r>
            <a:r>
              <a:rPr lang="fr-FR" sz="1600" dirty="0"/>
              <a:t>5min30)  et moyen de 563 sec ( </a:t>
            </a:r>
            <a:r>
              <a:rPr lang="fr-FR" sz="1600" dirty="0">
                <a:sym typeface="Symbol" panose="05050102010706020507" pitchFamily="18" charset="2"/>
              </a:rPr>
              <a:t> </a:t>
            </a:r>
            <a:r>
              <a:rPr lang="fr-FR" sz="1600" dirty="0"/>
              <a:t>9 min30) </a:t>
            </a:r>
          </a:p>
          <a:p>
            <a:pPr defTabSz="361950"/>
            <a:r>
              <a:rPr lang="fr-FR" sz="1600" dirty="0"/>
              <a:t>	78% ont un gain jugé cliniquement significatif (+ 100 sec) et 0% une détérioration ( -100 sec)</a:t>
            </a:r>
          </a:p>
          <a:p>
            <a:pPr defTabSz="361950"/>
            <a:r>
              <a:rPr lang="fr-FR" sz="1600" dirty="0"/>
              <a:t>	à même temps de pédalage  : 	</a:t>
            </a:r>
          </a:p>
          <a:p>
            <a:pPr defTabSz="361950"/>
            <a:r>
              <a:rPr lang="fr-FR" sz="1600" dirty="0"/>
              <a:t>		37% des patients ont une fréquence cardiaque réduite (-5bpm)</a:t>
            </a:r>
          </a:p>
          <a:p>
            <a:pPr defTabSz="361950"/>
            <a:r>
              <a:rPr lang="fr-FR" sz="1600" dirty="0"/>
              <a:t>		39% diminution de ≥ 2 points de la dyspnée</a:t>
            </a:r>
          </a:p>
          <a:p>
            <a:pPr defTabSz="361950"/>
            <a:r>
              <a:rPr lang="fr-FR" sz="1600" dirty="0"/>
              <a:t>		37% diminution de ≥ 2 points de la fatigue</a:t>
            </a:r>
          </a:p>
          <a:p>
            <a:pPr defTabSz="361950"/>
            <a:endParaRPr lang="fr-FR" sz="800" dirty="0"/>
          </a:p>
          <a:p>
            <a:pPr defTabSz="361950"/>
            <a:r>
              <a:rPr lang="fr-FR" sz="1600" b="1" dirty="0"/>
              <a:t>Fréquence et temps de marche</a:t>
            </a:r>
          </a:p>
          <a:p>
            <a:pPr defTabSz="361950"/>
            <a:endParaRPr lang="fr-FR" sz="1600" b="1" dirty="0"/>
          </a:p>
          <a:p>
            <a:pPr defTabSz="361950"/>
            <a:endParaRPr lang="fr-FR" sz="1600" b="1" dirty="0"/>
          </a:p>
          <a:p>
            <a:pPr defTabSz="361950"/>
            <a:endParaRPr lang="fr-FR" sz="1600" b="1" dirty="0"/>
          </a:p>
          <a:p>
            <a:pPr defTabSz="361950"/>
            <a:r>
              <a:rPr lang="fr-FR" sz="1600" b="1" dirty="0"/>
              <a:t>Montée d’escaliers  </a:t>
            </a:r>
            <a:r>
              <a:rPr lang="fr-FR" sz="1400" dirty="0"/>
              <a:t>(n 31) : </a:t>
            </a:r>
            <a:r>
              <a:rPr lang="fr-FR" sz="1600" dirty="0"/>
              <a:t>61% arrêt plus haut  32% même étage 6% moins haut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A2C1303-C7A7-4DA4-B4F2-CE249E0398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1440" y="4917625"/>
            <a:ext cx="5809524" cy="933333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CCEAD91F-1A67-4FB3-A6FF-FA6E44878C3D}"/>
              </a:ext>
            </a:extLst>
          </p:cNvPr>
          <p:cNvSpPr/>
          <p:nvPr/>
        </p:nvSpPr>
        <p:spPr>
          <a:xfrm>
            <a:off x="7344779" y="5195841"/>
            <a:ext cx="923899" cy="5704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71062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9F2D550-1772-4EA0-9833-EF6A7EA9F6C8}"/>
              </a:ext>
            </a:extLst>
          </p:cNvPr>
          <p:cNvSpPr/>
          <p:nvPr/>
        </p:nvSpPr>
        <p:spPr>
          <a:xfrm>
            <a:off x="0" y="1428736"/>
            <a:ext cx="5715008" cy="71438"/>
          </a:xfrm>
          <a:prstGeom prst="rect">
            <a:avLst/>
          </a:prstGeom>
          <a:solidFill>
            <a:srgbClr val="F77615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  <a:scene3d>
            <a:camera prst="orthographicFront"/>
            <a:lightRig rig="contrasting" dir="t">
              <a:rot lat="0" lon="0" rev="78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7663A2-BDD7-448A-8FE0-765786B36E7E}"/>
              </a:ext>
            </a:extLst>
          </p:cNvPr>
          <p:cNvSpPr/>
          <p:nvPr/>
        </p:nvSpPr>
        <p:spPr>
          <a:xfrm>
            <a:off x="0" y="1571612"/>
            <a:ext cx="7000892" cy="71438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DE2098-8EA7-41FC-BEB8-A9B39F35504F}"/>
              </a:ext>
            </a:extLst>
          </p:cNvPr>
          <p:cNvSpPr/>
          <p:nvPr/>
        </p:nvSpPr>
        <p:spPr>
          <a:xfrm>
            <a:off x="7072330" y="1571612"/>
            <a:ext cx="357190" cy="71438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4666BA-32C6-493E-960F-08DA42D37E47}"/>
              </a:ext>
            </a:extLst>
          </p:cNvPr>
          <p:cNvSpPr/>
          <p:nvPr/>
        </p:nvSpPr>
        <p:spPr>
          <a:xfrm>
            <a:off x="7500958" y="1571612"/>
            <a:ext cx="142876" cy="71438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8F8E9F2-FB4E-4721-86AA-98DB96965EB8}"/>
              </a:ext>
            </a:extLst>
          </p:cNvPr>
          <p:cNvSpPr/>
          <p:nvPr/>
        </p:nvSpPr>
        <p:spPr>
          <a:xfrm>
            <a:off x="7858170" y="1571611"/>
            <a:ext cx="49961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59EFC17-6EAA-4B2D-9B02-689C26D72065}"/>
              </a:ext>
            </a:extLst>
          </p:cNvPr>
          <p:cNvSpPr/>
          <p:nvPr/>
        </p:nvSpPr>
        <p:spPr>
          <a:xfrm>
            <a:off x="7715272" y="1571611"/>
            <a:ext cx="71416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18FD7A-78B7-4239-AF2C-5FF8C4D9898A}"/>
              </a:ext>
            </a:extLst>
          </p:cNvPr>
          <p:cNvSpPr/>
          <p:nvPr/>
        </p:nvSpPr>
        <p:spPr>
          <a:xfrm>
            <a:off x="7979593" y="1571612"/>
            <a:ext cx="28800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910D430-83CE-4D27-9694-40B3DED285A0}"/>
              </a:ext>
            </a:extLst>
          </p:cNvPr>
          <p:cNvSpPr/>
          <p:nvPr/>
        </p:nvSpPr>
        <p:spPr>
          <a:xfrm>
            <a:off x="8074819" y="1571625"/>
            <a:ext cx="18000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BFA8136-A177-4F36-A310-349611E94D9A}"/>
              </a:ext>
            </a:extLst>
          </p:cNvPr>
          <p:cNvSpPr/>
          <p:nvPr/>
        </p:nvSpPr>
        <p:spPr>
          <a:xfrm>
            <a:off x="8155756" y="1574018"/>
            <a:ext cx="18000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9EF4828-9E43-49C0-8047-B6D799F327B4}"/>
              </a:ext>
            </a:extLst>
          </p:cNvPr>
          <p:cNvSpPr/>
          <p:nvPr/>
        </p:nvSpPr>
        <p:spPr>
          <a:xfrm>
            <a:off x="8239099" y="1574017"/>
            <a:ext cx="18000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085CA37-CB5D-4E64-8075-08F65645F4A4}"/>
              </a:ext>
            </a:extLst>
          </p:cNvPr>
          <p:cNvSpPr/>
          <p:nvPr/>
        </p:nvSpPr>
        <p:spPr>
          <a:xfrm>
            <a:off x="8320060" y="1574016"/>
            <a:ext cx="18000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5463753-6C22-49C8-87CC-EA20389A9F96}"/>
              </a:ext>
            </a:extLst>
          </p:cNvPr>
          <p:cNvSpPr/>
          <p:nvPr/>
        </p:nvSpPr>
        <p:spPr>
          <a:xfrm>
            <a:off x="8403350" y="1574039"/>
            <a:ext cx="18000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pic>
        <p:nvPicPr>
          <p:cNvPr id="4110" name="Image 16">
            <a:extLst>
              <a:ext uri="{FF2B5EF4-FFF2-40B4-BE49-F238E27FC236}">
                <a16:creationId xmlns:a16="http://schemas.microsoft.com/office/drawing/2014/main" id="{31A044B3-CC3C-4A26-8AEC-A89F652E17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214313"/>
            <a:ext cx="88423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1A54D1E2-83B2-4454-BB34-E5334ABB3010}"/>
              </a:ext>
            </a:extLst>
          </p:cNvPr>
          <p:cNvSpPr/>
          <p:nvPr/>
        </p:nvSpPr>
        <p:spPr>
          <a:xfrm>
            <a:off x="8489101" y="1574028"/>
            <a:ext cx="18000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4112" name="Titre 1">
            <a:extLst>
              <a:ext uri="{FF2B5EF4-FFF2-40B4-BE49-F238E27FC236}">
                <a16:creationId xmlns:a16="http://schemas.microsoft.com/office/drawing/2014/main" id="{FD588543-9B13-40FC-B890-88EE00BF0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214313"/>
            <a:ext cx="8464550" cy="1143000"/>
          </a:xfrm>
        </p:spPr>
        <p:txBody>
          <a:bodyPr/>
          <a:lstStyle/>
          <a:p>
            <a:pPr algn="ctr" eaLnBrk="1" hangingPunct="1"/>
            <a:r>
              <a:rPr lang="fr-FR" altLang="fr-FR" sz="3600" b="1" dirty="0">
                <a:solidFill>
                  <a:schemeClr val="tx2"/>
                </a:solidFill>
                <a:latin typeface="+mn-lt"/>
              </a:rPr>
              <a:t>Programmes terminés en 2020</a:t>
            </a:r>
            <a:endParaRPr lang="fr-FR" altLang="fr-FR" sz="32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09D4C8E-330B-4257-94B6-66A1AFDA0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72330" y="6355464"/>
            <a:ext cx="2001983" cy="365125"/>
          </a:xfrm>
        </p:spPr>
        <p:txBody>
          <a:bodyPr/>
          <a:lstStyle/>
          <a:p>
            <a:r>
              <a:rPr lang="fr-FR" dirty="0"/>
              <a:t>AG 1er avril 2021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6FDCF89-15C1-4939-83BF-7B0212266EDA}"/>
              </a:ext>
            </a:extLst>
          </p:cNvPr>
          <p:cNvSpPr/>
          <p:nvPr/>
        </p:nvSpPr>
        <p:spPr>
          <a:xfrm>
            <a:off x="396051" y="1757504"/>
            <a:ext cx="85606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/>
              <a:t>Evolution de la capacité physique et activité de la vie quotidienne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251E667-E161-43CE-A7C6-3398E7B3AC82}"/>
              </a:ext>
            </a:extLst>
          </p:cNvPr>
          <p:cNvSpPr/>
          <p:nvPr/>
        </p:nvSpPr>
        <p:spPr>
          <a:xfrm>
            <a:off x="253036" y="2212186"/>
            <a:ext cx="83172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61950"/>
            <a:r>
              <a:rPr lang="fr-FR" sz="1600" b="1" dirty="0"/>
              <a:t>Questionnaire (échelle de Lickert) </a:t>
            </a:r>
            <a:r>
              <a:rPr lang="fr-FR" sz="1400" dirty="0"/>
              <a:t>(n= 66)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C1DF8D8-8BB7-4706-A83F-CA729FA97F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0577" y="2585389"/>
            <a:ext cx="6798522" cy="243379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3B38E758-80A5-4D5E-9356-5A224F56D6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1569" y="4990571"/>
            <a:ext cx="2368877" cy="1364893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49B27E0E-1BEF-4846-BA74-74D13FA6DB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7561" y="4988677"/>
            <a:ext cx="2368878" cy="1366787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1AA494AC-3CDE-428C-ABE2-33D4A0B4B0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78262" y="4964137"/>
            <a:ext cx="2368877" cy="137007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B4B49F1D-5B21-4C04-B128-B40BBD63A9BE}"/>
              </a:ext>
            </a:extLst>
          </p:cNvPr>
          <p:cNvSpPr/>
          <p:nvPr/>
        </p:nvSpPr>
        <p:spPr>
          <a:xfrm>
            <a:off x="996861" y="5521767"/>
            <a:ext cx="6183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61950"/>
            <a:r>
              <a:rPr lang="fr-FR" sz="1600" b="1" dirty="0"/>
              <a:t>2019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8972427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9F2D550-1772-4EA0-9833-EF6A7EA9F6C8}"/>
              </a:ext>
            </a:extLst>
          </p:cNvPr>
          <p:cNvSpPr/>
          <p:nvPr/>
        </p:nvSpPr>
        <p:spPr>
          <a:xfrm>
            <a:off x="0" y="1428736"/>
            <a:ext cx="5715008" cy="71438"/>
          </a:xfrm>
          <a:prstGeom prst="rect">
            <a:avLst/>
          </a:prstGeom>
          <a:solidFill>
            <a:srgbClr val="F77615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  <a:scene3d>
            <a:camera prst="orthographicFront"/>
            <a:lightRig rig="contrasting" dir="t">
              <a:rot lat="0" lon="0" rev="78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7663A2-BDD7-448A-8FE0-765786B36E7E}"/>
              </a:ext>
            </a:extLst>
          </p:cNvPr>
          <p:cNvSpPr/>
          <p:nvPr/>
        </p:nvSpPr>
        <p:spPr>
          <a:xfrm>
            <a:off x="0" y="1571612"/>
            <a:ext cx="7000892" cy="71438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DE2098-8EA7-41FC-BEB8-A9B39F35504F}"/>
              </a:ext>
            </a:extLst>
          </p:cNvPr>
          <p:cNvSpPr/>
          <p:nvPr/>
        </p:nvSpPr>
        <p:spPr>
          <a:xfrm>
            <a:off x="7072330" y="1571612"/>
            <a:ext cx="357190" cy="71438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4666BA-32C6-493E-960F-08DA42D37E47}"/>
              </a:ext>
            </a:extLst>
          </p:cNvPr>
          <p:cNvSpPr/>
          <p:nvPr/>
        </p:nvSpPr>
        <p:spPr>
          <a:xfrm>
            <a:off x="7500958" y="1571612"/>
            <a:ext cx="142876" cy="71438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8F8E9F2-FB4E-4721-86AA-98DB96965EB8}"/>
              </a:ext>
            </a:extLst>
          </p:cNvPr>
          <p:cNvSpPr/>
          <p:nvPr/>
        </p:nvSpPr>
        <p:spPr>
          <a:xfrm>
            <a:off x="7858170" y="1571611"/>
            <a:ext cx="49961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59EFC17-6EAA-4B2D-9B02-689C26D72065}"/>
              </a:ext>
            </a:extLst>
          </p:cNvPr>
          <p:cNvSpPr/>
          <p:nvPr/>
        </p:nvSpPr>
        <p:spPr>
          <a:xfrm>
            <a:off x="7715272" y="1571611"/>
            <a:ext cx="71416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18FD7A-78B7-4239-AF2C-5FF8C4D9898A}"/>
              </a:ext>
            </a:extLst>
          </p:cNvPr>
          <p:cNvSpPr/>
          <p:nvPr/>
        </p:nvSpPr>
        <p:spPr>
          <a:xfrm>
            <a:off x="7979593" y="1571612"/>
            <a:ext cx="28800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910D430-83CE-4D27-9694-40B3DED285A0}"/>
              </a:ext>
            </a:extLst>
          </p:cNvPr>
          <p:cNvSpPr/>
          <p:nvPr/>
        </p:nvSpPr>
        <p:spPr>
          <a:xfrm>
            <a:off x="8074819" y="1571625"/>
            <a:ext cx="18000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BFA8136-A177-4F36-A310-349611E94D9A}"/>
              </a:ext>
            </a:extLst>
          </p:cNvPr>
          <p:cNvSpPr/>
          <p:nvPr/>
        </p:nvSpPr>
        <p:spPr>
          <a:xfrm>
            <a:off x="8155756" y="1574018"/>
            <a:ext cx="18000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9EF4828-9E43-49C0-8047-B6D799F327B4}"/>
              </a:ext>
            </a:extLst>
          </p:cNvPr>
          <p:cNvSpPr/>
          <p:nvPr/>
        </p:nvSpPr>
        <p:spPr>
          <a:xfrm>
            <a:off x="8239099" y="1574017"/>
            <a:ext cx="18000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085CA37-CB5D-4E64-8075-08F65645F4A4}"/>
              </a:ext>
            </a:extLst>
          </p:cNvPr>
          <p:cNvSpPr/>
          <p:nvPr/>
        </p:nvSpPr>
        <p:spPr>
          <a:xfrm>
            <a:off x="8320060" y="1574016"/>
            <a:ext cx="18000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5463753-6C22-49C8-87CC-EA20389A9F96}"/>
              </a:ext>
            </a:extLst>
          </p:cNvPr>
          <p:cNvSpPr/>
          <p:nvPr/>
        </p:nvSpPr>
        <p:spPr>
          <a:xfrm>
            <a:off x="8403350" y="1574039"/>
            <a:ext cx="18000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pic>
        <p:nvPicPr>
          <p:cNvPr id="4110" name="Image 16">
            <a:extLst>
              <a:ext uri="{FF2B5EF4-FFF2-40B4-BE49-F238E27FC236}">
                <a16:creationId xmlns:a16="http://schemas.microsoft.com/office/drawing/2014/main" id="{31A044B3-CC3C-4A26-8AEC-A89F652E17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214313"/>
            <a:ext cx="88423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1A54D1E2-83B2-4454-BB34-E5334ABB3010}"/>
              </a:ext>
            </a:extLst>
          </p:cNvPr>
          <p:cNvSpPr/>
          <p:nvPr/>
        </p:nvSpPr>
        <p:spPr>
          <a:xfrm>
            <a:off x="8489101" y="1574028"/>
            <a:ext cx="18000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4112" name="Titre 1">
            <a:extLst>
              <a:ext uri="{FF2B5EF4-FFF2-40B4-BE49-F238E27FC236}">
                <a16:creationId xmlns:a16="http://schemas.microsoft.com/office/drawing/2014/main" id="{FD588543-9B13-40FC-B890-88EE00BF0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214313"/>
            <a:ext cx="8464550" cy="1143000"/>
          </a:xfrm>
        </p:spPr>
        <p:txBody>
          <a:bodyPr/>
          <a:lstStyle/>
          <a:p>
            <a:pPr algn="ctr" eaLnBrk="1" hangingPunct="1"/>
            <a:r>
              <a:rPr lang="fr-FR" altLang="fr-FR" sz="3600" b="1" dirty="0">
                <a:solidFill>
                  <a:schemeClr val="tx2"/>
                </a:solidFill>
                <a:latin typeface="+mn-lt"/>
              </a:rPr>
              <a:t>Programmes terminés en 2020</a:t>
            </a:r>
            <a:endParaRPr lang="fr-FR" altLang="fr-FR" sz="32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09D4C8E-330B-4257-94B6-66A1AFDA0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72330" y="6355464"/>
            <a:ext cx="2001983" cy="365125"/>
          </a:xfrm>
        </p:spPr>
        <p:txBody>
          <a:bodyPr/>
          <a:lstStyle/>
          <a:p>
            <a:r>
              <a:rPr lang="fr-FR" dirty="0"/>
              <a:t>AG 1er avril 2021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6FDCF89-15C1-4939-83BF-7B0212266EDA}"/>
              </a:ext>
            </a:extLst>
          </p:cNvPr>
          <p:cNvSpPr/>
          <p:nvPr/>
        </p:nvSpPr>
        <p:spPr>
          <a:xfrm>
            <a:off x="396051" y="1757504"/>
            <a:ext cx="85606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/>
              <a:t>Evolution du ressenti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251E667-E161-43CE-A7C6-3398E7B3AC82}"/>
              </a:ext>
            </a:extLst>
          </p:cNvPr>
          <p:cNvSpPr/>
          <p:nvPr/>
        </p:nvSpPr>
        <p:spPr>
          <a:xfrm>
            <a:off x="253036" y="2133312"/>
            <a:ext cx="83172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61950"/>
            <a:r>
              <a:rPr lang="fr-FR" sz="1600" b="1" dirty="0"/>
              <a:t>Questionnaire (échelle de Lickert) </a:t>
            </a:r>
            <a:r>
              <a:rPr lang="fr-FR" sz="1400" dirty="0"/>
              <a:t>(n= 66)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8F88CFF-0BDC-4AF5-B10D-3FE188CB4F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5472" y="2386544"/>
            <a:ext cx="5952381" cy="42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270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ous-titre 2">
            <a:extLst>
              <a:ext uri="{FF2B5EF4-FFF2-40B4-BE49-F238E27FC236}">
                <a16:creationId xmlns:a16="http://schemas.microsoft.com/office/drawing/2014/main" id="{05BB2ED7-AC25-4A31-941D-7DC3B49C50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3631" y="539403"/>
            <a:ext cx="8340811" cy="5447059"/>
          </a:xfrm>
        </p:spPr>
        <p:txBody>
          <a:bodyPr>
            <a:noAutofit/>
          </a:bodyPr>
          <a:lstStyle/>
          <a:p>
            <a:pPr algn="ctr"/>
            <a:r>
              <a:rPr lang="fr-FR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Ordre du jour de l’Assemblée Générale Ordinaire</a:t>
            </a:r>
          </a:p>
          <a:p>
            <a:r>
              <a:rPr lang="fr-FR" sz="1200" i="1" dirty="0">
                <a:ea typeface="Times New Roman" panose="02020603050405020304" pitchFamily="18" charset="0"/>
                <a:cs typeface="Arial" panose="020B0604020202020204" pitchFamily="34" charset="0"/>
              </a:rPr>
              <a:t>Tous les documents étaient transmis sur le site  </a:t>
            </a:r>
            <a:r>
              <a:rPr lang="fr-FR" sz="1200" i="1" dirty="0" err="1">
                <a:ea typeface="Times New Roman" panose="02020603050405020304" pitchFamily="18" charset="0"/>
                <a:cs typeface="Arial" panose="020B0604020202020204" pitchFamily="34" charset="0"/>
              </a:rPr>
              <a:t>Neovote</a:t>
            </a:r>
            <a:r>
              <a:rPr lang="fr-FR" sz="1200" i="1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1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fr-FR" sz="12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fr-FR" sz="18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Approbation du </a:t>
            </a:r>
            <a:r>
              <a:rPr lang="fr-FR" sz="1800" b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procès- verbal de l’AG ordinaire du 7 octobre 2020</a:t>
            </a:r>
            <a:r>
              <a:rPr lang="fr-FR" sz="18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fr-FR" sz="1800" b="1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vote</a:t>
            </a:r>
            <a:r>
              <a:rPr lang="fr-FR" sz="18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) : </a:t>
            </a:r>
            <a:endParaRPr lang="fr-FR" sz="1800" b="1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fr-FR" sz="18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1800" b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Rapport moral</a:t>
            </a:r>
            <a:r>
              <a:rPr lang="fr-FR" sz="18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de la Présidente et </a:t>
            </a:r>
            <a:r>
              <a:rPr lang="fr-FR" sz="1800" b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bilan d’activité 2020</a:t>
            </a:r>
            <a:r>
              <a:rPr lang="fr-FR" sz="18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fr-FR" sz="1800" b="1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vote</a:t>
            </a:r>
            <a:r>
              <a:rPr lang="fr-FR" sz="18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) :</a:t>
            </a:r>
            <a:endParaRPr lang="fr-FR" sz="1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fr-FR" sz="18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1800" b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Eléments financiers 2020</a:t>
            </a:r>
            <a:r>
              <a:rPr lang="fr-FR" sz="18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(rapport de gestion, budget réalisé FIR-ETP, affectation du résultat) (</a:t>
            </a:r>
            <a:r>
              <a:rPr lang="fr-FR" sz="1800" b="1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3 votes</a:t>
            </a:r>
            <a:r>
              <a:rPr lang="fr-FR" sz="18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) </a:t>
            </a: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fr-FR" sz="18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Rapport du </a:t>
            </a:r>
            <a:r>
              <a:rPr lang="fr-FR" sz="1800" b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Commissaire aux Comptes</a:t>
            </a:r>
            <a:r>
              <a:rPr lang="fr-FR" sz="18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2020</a:t>
            </a:r>
            <a:endParaRPr lang="fr-FR" sz="1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fr-FR" sz="18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1800" b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Quitus </a:t>
            </a:r>
            <a:r>
              <a:rPr lang="fr-FR" sz="18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au Conseil d’Administration (</a:t>
            </a:r>
            <a:r>
              <a:rPr lang="fr-FR" sz="1800" b="1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vote</a:t>
            </a:r>
            <a:r>
              <a:rPr lang="fr-FR" sz="18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fr-FR" sz="1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fr-FR" sz="18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1800" b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Année 2021</a:t>
            </a:r>
            <a:r>
              <a:rPr lang="fr-FR" sz="18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:</a:t>
            </a:r>
            <a:endParaRPr lang="fr-FR" sz="1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buFont typeface="+mj-lt"/>
              <a:buAutoNum type="alphaLcPeriod"/>
            </a:pPr>
            <a:r>
              <a:rPr lang="fr-FR" sz="18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Orientations, projets et réalisations pour 2021</a:t>
            </a:r>
            <a:endParaRPr lang="fr-FR" sz="1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buFont typeface="+mj-lt"/>
              <a:buAutoNum type="alphaLcPeriod"/>
            </a:pPr>
            <a:r>
              <a:rPr lang="fr-FR" sz="18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Approbation du </a:t>
            </a:r>
            <a:r>
              <a:rPr lang="fr-FR" sz="1800" b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budget prévisionnel FIR-ETP 2021</a:t>
            </a:r>
            <a:r>
              <a:rPr lang="fr-FR" sz="18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fr-FR" sz="1800" b="1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vote</a:t>
            </a:r>
            <a:r>
              <a:rPr lang="fr-FR" sz="18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) </a:t>
            </a:r>
            <a:endParaRPr lang="fr-FR" sz="1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fr-FR" sz="18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Questions diverses</a:t>
            </a:r>
            <a:endParaRPr lang="fr-FR" sz="1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fr-FR" sz="18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1800" b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Election du Conseil d’Administration</a:t>
            </a:r>
            <a:r>
              <a:rPr lang="fr-FR" sz="18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fr-FR" sz="1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Image 16" descr="Logo recupair.jpg">
            <a:extLst>
              <a:ext uri="{FF2B5EF4-FFF2-40B4-BE49-F238E27FC236}">
                <a16:creationId xmlns:a16="http://schemas.microsoft.com/office/drawing/2014/main" id="{5E8201B7-A2D4-45C6-B46F-D7C08ACE5B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677" y="290833"/>
            <a:ext cx="729692" cy="543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6F2EBE98-E45A-470A-9A8B-843DADE03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AG 1er avril 2021</a:t>
            </a:r>
          </a:p>
        </p:txBody>
      </p:sp>
    </p:spTree>
    <p:extLst>
      <p:ext uri="{BB962C8B-B14F-4D97-AF65-F5344CB8AC3E}">
        <p14:creationId xmlns:p14="http://schemas.microsoft.com/office/powerpoint/2010/main" val="40012550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9F2D550-1772-4EA0-9833-EF6A7EA9F6C8}"/>
              </a:ext>
            </a:extLst>
          </p:cNvPr>
          <p:cNvSpPr/>
          <p:nvPr/>
        </p:nvSpPr>
        <p:spPr>
          <a:xfrm>
            <a:off x="0" y="1428736"/>
            <a:ext cx="5715008" cy="71438"/>
          </a:xfrm>
          <a:prstGeom prst="rect">
            <a:avLst/>
          </a:prstGeom>
          <a:solidFill>
            <a:srgbClr val="F77615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  <a:scene3d>
            <a:camera prst="orthographicFront"/>
            <a:lightRig rig="contrasting" dir="t">
              <a:rot lat="0" lon="0" rev="78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7663A2-BDD7-448A-8FE0-765786B36E7E}"/>
              </a:ext>
            </a:extLst>
          </p:cNvPr>
          <p:cNvSpPr/>
          <p:nvPr/>
        </p:nvSpPr>
        <p:spPr>
          <a:xfrm>
            <a:off x="0" y="1571612"/>
            <a:ext cx="7000892" cy="71438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DE2098-8EA7-41FC-BEB8-A9B39F35504F}"/>
              </a:ext>
            </a:extLst>
          </p:cNvPr>
          <p:cNvSpPr/>
          <p:nvPr/>
        </p:nvSpPr>
        <p:spPr>
          <a:xfrm>
            <a:off x="7072330" y="1571612"/>
            <a:ext cx="357190" cy="71438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4666BA-32C6-493E-960F-08DA42D37E47}"/>
              </a:ext>
            </a:extLst>
          </p:cNvPr>
          <p:cNvSpPr/>
          <p:nvPr/>
        </p:nvSpPr>
        <p:spPr>
          <a:xfrm>
            <a:off x="7500958" y="1571612"/>
            <a:ext cx="142876" cy="71438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8F8E9F2-FB4E-4721-86AA-98DB96965EB8}"/>
              </a:ext>
            </a:extLst>
          </p:cNvPr>
          <p:cNvSpPr/>
          <p:nvPr/>
        </p:nvSpPr>
        <p:spPr>
          <a:xfrm>
            <a:off x="7858170" y="1571611"/>
            <a:ext cx="49961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59EFC17-6EAA-4B2D-9B02-689C26D72065}"/>
              </a:ext>
            </a:extLst>
          </p:cNvPr>
          <p:cNvSpPr/>
          <p:nvPr/>
        </p:nvSpPr>
        <p:spPr>
          <a:xfrm>
            <a:off x="7715272" y="1571611"/>
            <a:ext cx="71416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18FD7A-78B7-4239-AF2C-5FF8C4D9898A}"/>
              </a:ext>
            </a:extLst>
          </p:cNvPr>
          <p:cNvSpPr/>
          <p:nvPr/>
        </p:nvSpPr>
        <p:spPr>
          <a:xfrm>
            <a:off x="7979593" y="1571612"/>
            <a:ext cx="28800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910D430-83CE-4D27-9694-40B3DED285A0}"/>
              </a:ext>
            </a:extLst>
          </p:cNvPr>
          <p:cNvSpPr/>
          <p:nvPr/>
        </p:nvSpPr>
        <p:spPr>
          <a:xfrm>
            <a:off x="8074819" y="1571625"/>
            <a:ext cx="18000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BFA8136-A177-4F36-A310-349611E94D9A}"/>
              </a:ext>
            </a:extLst>
          </p:cNvPr>
          <p:cNvSpPr/>
          <p:nvPr/>
        </p:nvSpPr>
        <p:spPr>
          <a:xfrm>
            <a:off x="8155756" y="1574018"/>
            <a:ext cx="18000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9EF4828-9E43-49C0-8047-B6D799F327B4}"/>
              </a:ext>
            </a:extLst>
          </p:cNvPr>
          <p:cNvSpPr/>
          <p:nvPr/>
        </p:nvSpPr>
        <p:spPr>
          <a:xfrm>
            <a:off x="8239099" y="1574017"/>
            <a:ext cx="18000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085CA37-CB5D-4E64-8075-08F65645F4A4}"/>
              </a:ext>
            </a:extLst>
          </p:cNvPr>
          <p:cNvSpPr/>
          <p:nvPr/>
        </p:nvSpPr>
        <p:spPr>
          <a:xfrm>
            <a:off x="8320060" y="1574016"/>
            <a:ext cx="18000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5463753-6C22-49C8-87CC-EA20389A9F96}"/>
              </a:ext>
            </a:extLst>
          </p:cNvPr>
          <p:cNvSpPr/>
          <p:nvPr/>
        </p:nvSpPr>
        <p:spPr>
          <a:xfrm>
            <a:off x="8403350" y="1574039"/>
            <a:ext cx="18000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pic>
        <p:nvPicPr>
          <p:cNvPr id="4110" name="Image 16">
            <a:extLst>
              <a:ext uri="{FF2B5EF4-FFF2-40B4-BE49-F238E27FC236}">
                <a16:creationId xmlns:a16="http://schemas.microsoft.com/office/drawing/2014/main" id="{31A044B3-CC3C-4A26-8AEC-A89F652E17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214313"/>
            <a:ext cx="88423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1A54D1E2-83B2-4454-BB34-E5334ABB3010}"/>
              </a:ext>
            </a:extLst>
          </p:cNvPr>
          <p:cNvSpPr/>
          <p:nvPr/>
        </p:nvSpPr>
        <p:spPr>
          <a:xfrm>
            <a:off x="8489101" y="1574028"/>
            <a:ext cx="18000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4112" name="Titre 1">
            <a:extLst>
              <a:ext uri="{FF2B5EF4-FFF2-40B4-BE49-F238E27FC236}">
                <a16:creationId xmlns:a16="http://schemas.microsoft.com/office/drawing/2014/main" id="{FD588543-9B13-40FC-B890-88EE00BF0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214313"/>
            <a:ext cx="8464550" cy="1143000"/>
          </a:xfrm>
        </p:spPr>
        <p:txBody>
          <a:bodyPr/>
          <a:lstStyle/>
          <a:p>
            <a:pPr algn="ctr" eaLnBrk="1" hangingPunct="1"/>
            <a:r>
              <a:rPr lang="fr-FR" altLang="fr-FR" sz="3600" b="1" dirty="0">
                <a:solidFill>
                  <a:schemeClr val="tx2"/>
                </a:solidFill>
                <a:latin typeface="+mn-lt"/>
              </a:rPr>
              <a:t>Programmes terminés en 2020</a:t>
            </a:r>
            <a:endParaRPr lang="fr-FR" altLang="fr-FR" sz="32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09D4C8E-330B-4257-94B6-66A1AFDA0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72330" y="6355464"/>
            <a:ext cx="2001983" cy="365125"/>
          </a:xfrm>
        </p:spPr>
        <p:txBody>
          <a:bodyPr/>
          <a:lstStyle/>
          <a:p>
            <a:r>
              <a:rPr lang="fr-FR" dirty="0"/>
              <a:t>AG 1er avril 2021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6FDCF89-15C1-4939-83BF-7B0212266EDA}"/>
              </a:ext>
            </a:extLst>
          </p:cNvPr>
          <p:cNvSpPr/>
          <p:nvPr/>
        </p:nvSpPr>
        <p:spPr>
          <a:xfrm>
            <a:off x="396051" y="1757504"/>
            <a:ext cx="85606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/>
              <a:t>Evolution du ressenti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251E667-E161-43CE-A7C6-3398E7B3AC82}"/>
              </a:ext>
            </a:extLst>
          </p:cNvPr>
          <p:cNvSpPr/>
          <p:nvPr/>
        </p:nvSpPr>
        <p:spPr>
          <a:xfrm>
            <a:off x="253036" y="2450083"/>
            <a:ext cx="8317254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61950"/>
            <a:r>
              <a:rPr lang="fr-FR" b="1" dirty="0"/>
              <a:t>Questionnaire (HAD) </a:t>
            </a:r>
            <a:r>
              <a:rPr lang="fr-FR" sz="1600" dirty="0"/>
              <a:t>(n= 59)</a:t>
            </a:r>
          </a:p>
          <a:p>
            <a:pPr defTabSz="361950"/>
            <a:r>
              <a:rPr lang="fr-FR" dirty="0"/>
              <a:t> diminution médiane du score : - 3 points </a:t>
            </a:r>
          </a:p>
          <a:p>
            <a:pPr defTabSz="361950"/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53 % des patients ont une baisse </a:t>
            </a:r>
            <a:r>
              <a:rPr lang="fr-FR" sz="1800" dirty="0"/>
              <a:t>≥ 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 points </a:t>
            </a:r>
          </a:p>
          <a:p>
            <a:pPr defTabSz="361950"/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32% n’ont pas d’évolution </a:t>
            </a:r>
            <a:r>
              <a:rPr lang="fr-F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significative </a:t>
            </a:r>
          </a:p>
          <a:p>
            <a:pPr defTabSz="361950"/>
            <a:r>
              <a:rPr lang="fr-F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15% ont une majoration</a:t>
            </a:r>
            <a:endParaRPr lang="fr-FR" sz="1400" dirty="0"/>
          </a:p>
          <a:p>
            <a:pPr defTabSz="361950"/>
            <a:endParaRPr lang="fr-FR" dirty="0"/>
          </a:p>
          <a:p>
            <a:pPr defTabSz="361950"/>
            <a:endParaRPr lang="fr-FR" dirty="0"/>
          </a:p>
          <a:p>
            <a:pPr defTabSz="361950"/>
            <a:r>
              <a:rPr lang="fr-FR" b="1" dirty="0"/>
              <a:t>Questionnaire de qualité de vie </a:t>
            </a:r>
            <a:r>
              <a:rPr lang="fr-FR" sz="1600" dirty="0"/>
              <a:t>(questionnaire respiratoire du St </a:t>
            </a:r>
            <a:r>
              <a:rPr lang="fr-FR" sz="1600" dirty="0" err="1"/>
              <a:t>George’s</a:t>
            </a:r>
            <a:r>
              <a:rPr lang="fr-FR" sz="1600" dirty="0"/>
              <a:t> </a:t>
            </a:r>
            <a:r>
              <a:rPr lang="fr-FR" sz="1600" dirty="0" err="1"/>
              <a:t>hospital</a:t>
            </a:r>
            <a:r>
              <a:rPr lang="fr-FR" sz="1600" dirty="0"/>
              <a:t>) (n= 58)</a:t>
            </a:r>
          </a:p>
          <a:p>
            <a:pPr defTabSz="361950"/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amélioration très significative sur le score </a:t>
            </a:r>
            <a:r>
              <a:rPr lang="fr-FR" dirty="0">
                <a:ea typeface="Calibri" panose="020F0502020204030204" pitchFamily="34" charset="0"/>
                <a:cs typeface="Times New Roman" panose="02020603050405020304" pitchFamily="18" charset="0"/>
              </a:rPr>
              <a:t>total (médiane- 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8,9</a:t>
            </a:r>
            <a:r>
              <a:rPr lang="fr-FR" dirty="0">
                <a:ea typeface="Calibri" panose="020F0502020204030204" pitchFamily="34" charset="0"/>
                <a:cs typeface="Times New Roman" panose="02020603050405020304" pitchFamily="18" charset="0"/>
              </a:rPr>
              <a:t>% et moyenne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– 11,4%)</a:t>
            </a:r>
          </a:p>
          <a:p>
            <a:pPr defTabSz="361950"/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69 % des patients ont une amélioration significative selon la limite de significativité clinique (baisse de 4%) </a:t>
            </a:r>
          </a:p>
          <a:p>
            <a:pPr defTabSz="361950"/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21% n’ont pas d’évolution </a:t>
            </a:r>
            <a:r>
              <a:rPr lang="fr-F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significative </a:t>
            </a:r>
          </a:p>
          <a:p>
            <a:pPr defTabSz="361950"/>
            <a:r>
              <a:rPr lang="fr-F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10% ont une altération significative</a:t>
            </a:r>
            <a:endParaRPr lang="fr-FR" sz="1400" dirty="0"/>
          </a:p>
          <a:p>
            <a:pPr defTabSz="361950"/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0825174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17F4750-F48C-41DB-9E32-10E492FFD7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4496" y="1418869"/>
            <a:ext cx="2256403" cy="234602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9F2D550-1772-4EA0-9833-EF6A7EA9F6C8}"/>
              </a:ext>
            </a:extLst>
          </p:cNvPr>
          <p:cNvSpPr/>
          <p:nvPr/>
        </p:nvSpPr>
        <p:spPr>
          <a:xfrm>
            <a:off x="0" y="1428736"/>
            <a:ext cx="5715008" cy="71438"/>
          </a:xfrm>
          <a:prstGeom prst="rect">
            <a:avLst/>
          </a:prstGeom>
          <a:solidFill>
            <a:srgbClr val="F77615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  <a:scene3d>
            <a:camera prst="orthographicFront"/>
            <a:lightRig rig="contrasting" dir="t">
              <a:rot lat="0" lon="0" rev="78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7663A2-BDD7-448A-8FE0-765786B36E7E}"/>
              </a:ext>
            </a:extLst>
          </p:cNvPr>
          <p:cNvSpPr/>
          <p:nvPr/>
        </p:nvSpPr>
        <p:spPr>
          <a:xfrm>
            <a:off x="0" y="1571612"/>
            <a:ext cx="7000892" cy="71438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DE2098-8EA7-41FC-BEB8-A9B39F35504F}"/>
              </a:ext>
            </a:extLst>
          </p:cNvPr>
          <p:cNvSpPr/>
          <p:nvPr/>
        </p:nvSpPr>
        <p:spPr>
          <a:xfrm>
            <a:off x="7072330" y="1571612"/>
            <a:ext cx="357190" cy="71438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4666BA-32C6-493E-960F-08DA42D37E47}"/>
              </a:ext>
            </a:extLst>
          </p:cNvPr>
          <p:cNvSpPr/>
          <p:nvPr/>
        </p:nvSpPr>
        <p:spPr>
          <a:xfrm>
            <a:off x="7500958" y="1571612"/>
            <a:ext cx="142876" cy="71438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8F8E9F2-FB4E-4721-86AA-98DB96965EB8}"/>
              </a:ext>
            </a:extLst>
          </p:cNvPr>
          <p:cNvSpPr/>
          <p:nvPr/>
        </p:nvSpPr>
        <p:spPr>
          <a:xfrm>
            <a:off x="7858170" y="1571611"/>
            <a:ext cx="49961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59EFC17-6EAA-4B2D-9B02-689C26D72065}"/>
              </a:ext>
            </a:extLst>
          </p:cNvPr>
          <p:cNvSpPr/>
          <p:nvPr/>
        </p:nvSpPr>
        <p:spPr>
          <a:xfrm>
            <a:off x="7715272" y="1571611"/>
            <a:ext cx="71416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18FD7A-78B7-4239-AF2C-5FF8C4D9898A}"/>
              </a:ext>
            </a:extLst>
          </p:cNvPr>
          <p:cNvSpPr/>
          <p:nvPr/>
        </p:nvSpPr>
        <p:spPr>
          <a:xfrm>
            <a:off x="7979593" y="1571612"/>
            <a:ext cx="28800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910D430-83CE-4D27-9694-40B3DED285A0}"/>
              </a:ext>
            </a:extLst>
          </p:cNvPr>
          <p:cNvSpPr/>
          <p:nvPr/>
        </p:nvSpPr>
        <p:spPr>
          <a:xfrm>
            <a:off x="8074819" y="1571625"/>
            <a:ext cx="18000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BFA8136-A177-4F36-A310-349611E94D9A}"/>
              </a:ext>
            </a:extLst>
          </p:cNvPr>
          <p:cNvSpPr/>
          <p:nvPr/>
        </p:nvSpPr>
        <p:spPr>
          <a:xfrm>
            <a:off x="8155756" y="1574018"/>
            <a:ext cx="18000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9EF4828-9E43-49C0-8047-B6D799F327B4}"/>
              </a:ext>
            </a:extLst>
          </p:cNvPr>
          <p:cNvSpPr/>
          <p:nvPr/>
        </p:nvSpPr>
        <p:spPr>
          <a:xfrm>
            <a:off x="8239099" y="1574017"/>
            <a:ext cx="18000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085CA37-CB5D-4E64-8075-08F65645F4A4}"/>
              </a:ext>
            </a:extLst>
          </p:cNvPr>
          <p:cNvSpPr/>
          <p:nvPr/>
        </p:nvSpPr>
        <p:spPr>
          <a:xfrm>
            <a:off x="8320060" y="1574016"/>
            <a:ext cx="18000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5463753-6C22-49C8-87CC-EA20389A9F96}"/>
              </a:ext>
            </a:extLst>
          </p:cNvPr>
          <p:cNvSpPr/>
          <p:nvPr/>
        </p:nvSpPr>
        <p:spPr>
          <a:xfrm>
            <a:off x="8403350" y="1574039"/>
            <a:ext cx="18000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pic>
        <p:nvPicPr>
          <p:cNvPr id="4110" name="Image 16">
            <a:extLst>
              <a:ext uri="{FF2B5EF4-FFF2-40B4-BE49-F238E27FC236}">
                <a16:creationId xmlns:a16="http://schemas.microsoft.com/office/drawing/2014/main" id="{31A044B3-CC3C-4A26-8AEC-A89F652E17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214313"/>
            <a:ext cx="88423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1A54D1E2-83B2-4454-BB34-E5334ABB3010}"/>
              </a:ext>
            </a:extLst>
          </p:cNvPr>
          <p:cNvSpPr/>
          <p:nvPr/>
        </p:nvSpPr>
        <p:spPr>
          <a:xfrm>
            <a:off x="8489101" y="1574028"/>
            <a:ext cx="18000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4112" name="Titre 1">
            <a:extLst>
              <a:ext uri="{FF2B5EF4-FFF2-40B4-BE49-F238E27FC236}">
                <a16:creationId xmlns:a16="http://schemas.microsoft.com/office/drawing/2014/main" id="{FD588543-9B13-40FC-B890-88EE00BF0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214313"/>
            <a:ext cx="846455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fr-FR" altLang="fr-FR" sz="3600" b="1" dirty="0">
                <a:solidFill>
                  <a:schemeClr val="tx2"/>
                </a:solidFill>
                <a:latin typeface="+mn-lt"/>
              </a:rPr>
              <a:t>Prise en charge de patients </a:t>
            </a:r>
            <a:br>
              <a:rPr lang="fr-FR" altLang="fr-FR" sz="3600" b="1" dirty="0">
                <a:solidFill>
                  <a:schemeClr val="tx2"/>
                </a:solidFill>
                <a:latin typeface="+mn-lt"/>
              </a:rPr>
            </a:br>
            <a:r>
              <a:rPr lang="fr-FR" altLang="fr-FR" sz="3600" b="1" dirty="0">
                <a:solidFill>
                  <a:schemeClr val="tx2"/>
                </a:solidFill>
                <a:latin typeface="+mn-lt"/>
              </a:rPr>
              <a:t>ayant des séquelles </a:t>
            </a:r>
            <a:r>
              <a:rPr lang="fr-FR" altLang="fr-FR" sz="3600" b="1" dirty="0" err="1">
                <a:solidFill>
                  <a:schemeClr val="tx2"/>
                </a:solidFill>
                <a:latin typeface="+mn-lt"/>
              </a:rPr>
              <a:t>Covid</a:t>
            </a:r>
            <a:r>
              <a:rPr lang="fr-FR" altLang="fr-FR" sz="3600" b="1" dirty="0">
                <a:solidFill>
                  <a:schemeClr val="tx2"/>
                </a:solidFill>
                <a:latin typeface="+mn-lt"/>
              </a:rPr>
              <a:t> en 2020</a:t>
            </a:r>
            <a:endParaRPr lang="fr-FR" altLang="fr-FR" sz="32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09D4C8E-330B-4257-94B6-66A1AFDA0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72330" y="6355464"/>
            <a:ext cx="2001983" cy="365125"/>
          </a:xfrm>
        </p:spPr>
        <p:txBody>
          <a:bodyPr/>
          <a:lstStyle/>
          <a:p>
            <a:r>
              <a:rPr lang="fr-FR" dirty="0"/>
              <a:t>AG 1er avril 2021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251E667-E161-43CE-A7C6-3398E7B3AC82}"/>
              </a:ext>
            </a:extLst>
          </p:cNvPr>
          <p:cNvSpPr/>
          <p:nvPr/>
        </p:nvSpPr>
        <p:spPr>
          <a:xfrm>
            <a:off x="390431" y="1883997"/>
            <a:ext cx="8124125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61950"/>
            <a:r>
              <a:rPr lang="fr-FR" dirty="0"/>
              <a:t>84 orientations</a:t>
            </a:r>
          </a:p>
          <a:p>
            <a:pPr defTabSz="361950"/>
            <a:endParaRPr lang="fr-FR" dirty="0"/>
          </a:p>
          <a:p>
            <a:pPr defTabSz="361950"/>
            <a:r>
              <a:rPr lang="fr-FR" dirty="0"/>
              <a:t>majoritairement 75, 92, 93 et 94</a:t>
            </a:r>
          </a:p>
          <a:p>
            <a:pPr defTabSz="361950"/>
            <a:r>
              <a:rPr lang="fr-FR" sz="1600" dirty="0"/>
              <a:t>	</a:t>
            </a:r>
          </a:p>
          <a:p>
            <a:r>
              <a:rPr lang="fr-FR" sz="1600" dirty="0"/>
              <a:t>Surtout kiné mais 2 </a:t>
            </a:r>
            <a:r>
              <a:rPr lang="fr-FR" sz="1600" dirty="0" err="1"/>
              <a:t>PeC</a:t>
            </a:r>
            <a:r>
              <a:rPr lang="fr-FR" sz="1600" dirty="0"/>
              <a:t> dans 29% et 3 </a:t>
            </a:r>
            <a:r>
              <a:rPr lang="fr-FR" sz="1600" dirty="0" err="1"/>
              <a:t>PeC</a:t>
            </a:r>
            <a:r>
              <a:rPr lang="fr-FR" sz="1600" dirty="0"/>
              <a:t> dans 20%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E70AC70-87D4-4F64-A862-AE52BAE0F7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431" y="3400883"/>
            <a:ext cx="5432663" cy="331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8197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9F2D550-1772-4EA0-9833-EF6A7EA9F6C8}"/>
              </a:ext>
            </a:extLst>
          </p:cNvPr>
          <p:cNvSpPr/>
          <p:nvPr/>
        </p:nvSpPr>
        <p:spPr>
          <a:xfrm>
            <a:off x="0" y="1428736"/>
            <a:ext cx="5715008" cy="71438"/>
          </a:xfrm>
          <a:prstGeom prst="rect">
            <a:avLst/>
          </a:prstGeom>
          <a:solidFill>
            <a:srgbClr val="F77615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  <a:scene3d>
            <a:camera prst="orthographicFront"/>
            <a:lightRig rig="contrasting" dir="t">
              <a:rot lat="0" lon="0" rev="78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7663A2-BDD7-448A-8FE0-765786B36E7E}"/>
              </a:ext>
            </a:extLst>
          </p:cNvPr>
          <p:cNvSpPr/>
          <p:nvPr/>
        </p:nvSpPr>
        <p:spPr>
          <a:xfrm>
            <a:off x="0" y="1571612"/>
            <a:ext cx="7000892" cy="71438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DE2098-8EA7-41FC-BEB8-A9B39F35504F}"/>
              </a:ext>
            </a:extLst>
          </p:cNvPr>
          <p:cNvSpPr/>
          <p:nvPr/>
        </p:nvSpPr>
        <p:spPr>
          <a:xfrm>
            <a:off x="7072330" y="1571612"/>
            <a:ext cx="357190" cy="71438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4666BA-32C6-493E-960F-08DA42D37E47}"/>
              </a:ext>
            </a:extLst>
          </p:cNvPr>
          <p:cNvSpPr/>
          <p:nvPr/>
        </p:nvSpPr>
        <p:spPr>
          <a:xfrm>
            <a:off x="7500958" y="1571612"/>
            <a:ext cx="142876" cy="71438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8F8E9F2-FB4E-4721-86AA-98DB96965EB8}"/>
              </a:ext>
            </a:extLst>
          </p:cNvPr>
          <p:cNvSpPr/>
          <p:nvPr/>
        </p:nvSpPr>
        <p:spPr>
          <a:xfrm>
            <a:off x="7858170" y="1571611"/>
            <a:ext cx="49961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59EFC17-6EAA-4B2D-9B02-689C26D72065}"/>
              </a:ext>
            </a:extLst>
          </p:cNvPr>
          <p:cNvSpPr/>
          <p:nvPr/>
        </p:nvSpPr>
        <p:spPr>
          <a:xfrm>
            <a:off x="7715272" y="1571611"/>
            <a:ext cx="71416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18FD7A-78B7-4239-AF2C-5FF8C4D9898A}"/>
              </a:ext>
            </a:extLst>
          </p:cNvPr>
          <p:cNvSpPr/>
          <p:nvPr/>
        </p:nvSpPr>
        <p:spPr>
          <a:xfrm>
            <a:off x="7979593" y="1571612"/>
            <a:ext cx="28800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910D430-83CE-4D27-9694-40B3DED285A0}"/>
              </a:ext>
            </a:extLst>
          </p:cNvPr>
          <p:cNvSpPr/>
          <p:nvPr/>
        </p:nvSpPr>
        <p:spPr>
          <a:xfrm>
            <a:off x="8074819" y="1571625"/>
            <a:ext cx="18000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BFA8136-A177-4F36-A310-349611E94D9A}"/>
              </a:ext>
            </a:extLst>
          </p:cNvPr>
          <p:cNvSpPr/>
          <p:nvPr/>
        </p:nvSpPr>
        <p:spPr>
          <a:xfrm>
            <a:off x="8155756" y="1574018"/>
            <a:ext cx="18000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9EF4828-9E43-49C0-8047-B6D799F327B4}"/>
              </a:ext>
            </a:extLst>
          </p:cNvPr>
          <p:cNvSpPr/>
          <p:nvPr/>
        </p:nvSpPr>
        <p:spPr>
          <a:xfrm>
            <a:off x="8239099" y="1574017"/>
            <a:ext cx="18000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085CA37-CB5D-4E64-8075-08F65645F4A4}"/>
              </a:ext>
            </a:extLst>
          </p:cNvPr>
          <p:cNvSpPr/>
          <p:nvPr/>
        </p:nvSpPr>
        <p:spPr>
          <a:xfrm>
            <a:off x="8320060" y="1574016"/>
            <a:ext cx="18000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5463753-6C22-49C8-87CC-EA20389A9F96}"/>
              </a:ext>
            </a:extLst>
          </p:cNvPr>
          <p:cNvSpPr/>
          <p:nvPr/>
        </p:nvSpPr>
        <p:spPr>
          <a:xfrm>
            <a:off x="8403350" y="1574039"/>
            <a:ext cx="18000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pic>
        <p:nvPicPr>
          <p:cNvPr id="4110" name="Image 16">
            <a:extLst>
              <a:ext uri="{FF2B5EF4-FFF2-40B4-BE49-F238E27FC236}">
                <a16:creationId xmlns:a16="http://schemas.microsoft.com/office/drawing/2014/main" id="{31A044B3-CC3C-4A26-8AEC-A89F652E17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214313"/>
            <a:ext cx="88423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1A54D1E2-83B2-4454-BB34-E5334ABB3010}"/>
              </a:ext>
            </a:extLst>
          </p:cNvPr>
          <p:cNvSpPr/>
          <p:nvPr/>
        </p:nvSpPr>
        <p:spPr>
          <a:xfrm>
            <a:off x="8489101" y="1574028"/>
            <a:ext cx="18000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4112" name="Titre 1">
            <a:extLst>
              <a:ext uri="{FF2B5EF4-FFF2-40B4-BE49-F238E27FC236}">
                <a16:creationId xmlns:a16="http://schemas.microsoft.com/office/drawing/2014/main" id="{FD588543-9B13-40FC-B890-88EE00BF0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214313"/>
            <a:ext cx="8464550" cy="1143000"/>
          </a:xfrm>
        </p:spPr>
        <p:txBody>
          <a:bodyPr/>
          <a:lstStyle/>
          <a:p>
            <a:pPr algn="ctr"/>
            <a:r>
              <a:rPr lang="fr-FR" altLang="fr-FR" sz="3600" b="1" dirty="0">
                <a:solidFill>
                  <a:schemeClr val="tx2"/>
                </a:solidFill>
                <a:latin typeface="+mn-lt"/>
              </a:rPr>
              <a:t>ETP</a:t>
            </a:r>
            <a:r>
              <a:rPr lang="fr-FR" altLang="fr-FR" sz="3200" b="1" dirty="0">
                <a:solidFill>
                  <a:schemeClr val="tx2"/>
                </a:solidFill>
                <a:latin typeface="+mn-lt"/>
              </a:rPr>
              <a:t> : ateliers et formation 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09D4C8E-330B-4257-94B6-66A1AFDA0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72330" y="6355464"/>
            <a:ext cx="2001983" cy="365125"/>
          </a:xfrm>
        </p:spPr>
        <p:txBody>
          <a:bodyPr/>
          <a:lstStyle/>
          <a:p>
            <a:r>
              <a:rPr lang="fr-FR" dirty="0"/>
              <a:t>AG 1er avril 2021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251E667-E161-43CE-A7C6-3398E7B3AC82}"/>
              </a:ext>
            </a:extLst>
          </p:cNvPr>
          <p:cNvSpPr/>
          <p:nvPr/>
        </p:nvSpPr>
        <p:spPr>
          <a:xfrm>
            <a:off x="378901" y="2043114"/>
            <a:ext cx="8265037" cy="4498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61950"/>
            <a:r>
              <a:rPr lang="fr-FR" sz="1600" b="1" dirty="0"/>
              <a:t>Ateliers ETP collectifs :</a:t>
            </a:r>
          </a:p>
          <a:p>
            <a:pPr defTabSz="361950"/>
            <a:r>
              <a:rPr lang="fr-FR" sz="1600" b="1" dirty="0"/>
              <a:t>En présentiel avant le 1</a:t>
            </a:r>
            <a:r>
              <a:rPr lang="fr-FR" sz="1600" b="1" baseline="30000" dirty="0"/>
              <a:t>er</a:t>
            </a:r>
            <a:r>
              <a:rPr lang="fr-FR" sz="1600" b="1" dirty="0"/>
              <a:t> confinement</a:t>
            </a:r>
          </a:p>
          <a:p>
            <a:pPr marL="285750" lvl="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Mardi 7 janvier 2020 : </a:t>
            </a:r>
            <a:r>
              <a:rPr lang="fr-FR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"Les protéines</a:t>
            </a:r>
            <a:r>
              <a:rPr lang="fr-FR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fr-FR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pour construire du muscle"</a:t>
            </a:r>
            <a:r>
              <a:rPr lang="fr-FR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animé par Marilyne Martel Morais en </a:t>
            </a:r>
            <a:r>
              <a:rPr lang="fr-FR" sz="1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</a:t>
            </a:r>
            <a:r>
              <a:rPr lang="fr-FR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-animation avec Edith </a:t>
            </a:r>
            <a:r>
              <a:rPr lang="fr-FR" sz="1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Gondamin</a:t>
            </a:r>
            <a:r>
              <a:rPr lang="fr-FR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Mardi 21 janvier 2020 : « </a:t>
            </a:r>
            <a:r>
              <a:rPr lang="fr-FR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Mieux gérer son souffle lors des activités de la vie journalière » </a:t>
            </a:r>
            <a:r>
              <a:rPr lang="fr-FR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animé par Julien </a:t>
            </a:r>
            <a:r>
              <a:rPr lang="fr-FR" sz="1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Ambard</a:t>
            </a:r>
            <a:r>
              <a:rPr lang="fr-FR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 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Mardi 4 février 2020 : </a:t>
            </a:r>
            <a:r>
              <a:rPr lang="fr-FR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" Activités physiques adaptées (APA) et Maintien des Acquis" </a:t>
            </a:r>
            <a:r>
              <a:rPr lang="fr-FR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animé par</a:t>
            </a:r>
            <a:r>
              <a:rPr lang="fr-FR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fr-FR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Arnaud </a:t>
            </a:r>
            <a:r>
              <a:rPr lang="fr-FR" sz="1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Réfrégies</a:t>
            </a:r>
            <a:r>
              <a:rPr lang="fr-FR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  </a:t>
            </a:r>
          </a:p>
          <a:p>
            <a:pPr marL="285750" lvl="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1600" b="1" dirty="0"/>
              <a:t>En distanciel</a:t>
            </a:r>
          </a:p>
          <a:p>
            <a:pPr marL="271463" lvl="0" indent="-271463" algn="just">
              <a:buFont typeface="Arial" panose="020B0604020202020204" pitchFamily="34" charset="0"/>
              <a:buChar char="•"/>
            </a:pPr>
            <a:r>
              <a:rPr lang="fr-FR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Le 25 août 2020</a:t>
            </a:r>
            <a:r>
              <a:rPr lang="fr-FR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Annabelle GROUSSET de l’association APA de Géant</a:t>
            </a:r>
            <a:r>
              <a:rPr lang="fr-FR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: </a:t>
            </a:r>
            <a:r>
              <a:rPr lang="fr-FR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« Les activités physiques adaptées (APA) et le maintien des acquis »</a:t>
            </a:r>
            <a:r>
              <a:rPr lang="fr-FR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r>
              <a:rPr lang="fr-FR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1463" indent="-271463" algn="just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 23 juin 2020</a:t>
            </a:r>
            <a:r>
              <a:rPr lang="fr-FR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Arnaud </a:t>
            </a:r>
            <a:r>
              <a:rPr lang="fr-FR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Réfrégies</a:t>
            </a:r>
            <a:r>
              <a:rPr lang="fr-FR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r>
              <a:rPr lang="fr-FR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"</a:t>
            </a:r>
            <a:r>
              <a:rPr lang="fr-FR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Comment se remettre en forme après le confinement "</a:t>
            </a:r>
            <a:r>
              <a:rPr lang="fr-FR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r>
              <a:rPr lang="fr-FR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fr-FR" sz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(et suivi individualisé)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1463" lvl="0" indent="-271463" algn="just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 19 mai </a:t>
            </a:r>
            <a:r>
              <a:rPr lang="fr-FR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2020 Chantal DANOUN  </a:t>
            </a:r>
            <a:r>
              <a:rPr lang="fr-FR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"</a:t>
            </a:r>
            <a:r>
              <a:rPr lang="fr-FR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Comment bien vivre le déconfinement</a:t>
            </a:r>
            <a:r>
              <a:rPr lang="fr-FR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"</a:t>
            </a:r>
            <a:endParaRPr lang="fr-FR" sz="1600" dirty="0"/>
          </a:p>
          <a:p>
            <a:pPr defTabSz="361950"/>
            <a:r>
              <a:rPr lang="fr-FR" sz="1600" dirty="0"/>
              <a:t>	</a:t>
            </a:r>
          </a:p>
          <a:p>
            <a:r>
              <a:rPr lang="fr-FR" sz="1600" b="1" dirty="0"/>
              <a:t>Formation à l’ETP </a:t>
            </a:r>
            <a:r>
              <a:rPr lang="fr-FR" sz="1600" dirty="0"/>
              <a:t>de professionnels (14) et patients (2) sur 40 heures : 1 session sur 2 jours en octobre 2020 (2 autres sessions en 2021)</a:t>
            </a:r>
          </a:p>
          <a:p>
            <a:r>
              <a:rPr lang="fr-FR" sz="1600" b="1" dirty="0"/>
              <a:t>Formation à la coordination ETP </a:t>
            </a:r>
            <a:r>
              <a:rPr lang="fr-FR" sz="1600" dirty="0"/>
              <a:t>en 40h : 2 membres du CA</a:t>
            </a:r>
          </a:p>
        </p:txBody>
      </p:sp>
    </p:spTree>
    <p:extLst>
      <p:ext uri="{BB962C8B-B14F-4D97-AF65-F5344CB8AC3E}">
        <p14:creationId xmlns:p14="http://schemas.microsoft.com/office/powerpoint/2010/main" val="1045247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9F2D550-1772-4EA0-9833-EF6A7EA9F6C8}"/>
              </a:ext>
            </a:extLst>
          </p:cNvPr>
          <p:cNvSpPr/>
          <p:nvPr/>
        </p:nvSpPr>
        <p:spPr>
          <a:xfrm>
            <a:off x="0" y="1428736"/>
            <a:ext cx="5715008" cy="71438"/>
          </a:xfrm>
          <a:prstGeom prst="rect">
            <a:avLst/>
          </a:prstGeom>
          <a:solidFill>
            <a:srgbClr val="F77615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  <a:scene3d>
            <a:camera prst="orthographicFront"/>
            <a:lightRig rig="contrasting" dir="t">
              <a:rot lat="0" lon="0" rev="78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7663A2-BDD7-448A-8FE0-765786B36E7E}"/>
              </a:ext>
            </a:extLst>
          </p:cNvPr>
          <p:cNvSpPr/>
          <p:nvPr/>
        </p:nvSpPr>
        <p:spPr>
          <a:xfrm>
            <a:off x="0" y="1571612"/>
            <a:ext cx="7000892" cy="71438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DE2098-8EA7-41FC-BEB8-A9B39F35504F}"/>
              </a:ext>
            </a:extLst>
          </p:cNvPr>
          <p:cNvSpPr/>
          <p:nvPr/>
        </p:nvSpPr>
        <p:spPr>
          <a:xfrm>
            <a:off x="7072330" y="1571612"/>
            <a:ext cx="357190" cy="71438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4666BA-32C6-493E-960F-08DA42D37E47}"/>
              </a:ext>
            </a:extLst>
          </p:cNvPr>
          <p:cNvSpPr/>
          <p:nvPr/>
        </p:nvSpPr>
        <p:spPr>
          <a:xfrm>
            <a:off x="7500958" y="1571612"/>
            <a:ext cx="142876" cy="71438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8F8E9F2-FB4E-4721-86AA-98DB96965EB8}"/>
              </a:ext>
            </a:extLst>
          </p:cNvPr>
          <p:cNvSpPr/>
          <p:nvPr/>
        </p:nvSpPr>
        <p:spPr>
          <a:xfrm>
            <a:off x="7858170" y="1571611"/>
            <a:ext cx="49961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59EFC17-6EAA-4B2D-9B02-689C26D72065}"/>
              </a:ext>
            </a:extLst>
          </p:cNvPr>
          <p:cNvSpPr/>
          <p:nvPr/>
        </p:nvSpPr>
        <p:spPr>
          <a:xfrm>
            <a:off x="7715272" y="1571611"/>
            <a:ext cx="71416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18FD7A-78B7-4239-AF2C-5FF8C4D9898A}"/>
              </a:ext>
            </a:extLst>
          </p:cNvPr>
          <p:cNvSpPr/>
          <p:nvPr/>
        </p:nvSpPr>
        <p:spPr>
          <a:xfrm>
            <a:off x="7979593" y="1571612"/>
            <a:ext cx="28800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910D430-83CE-4D27-9694-40B3DED285A0}"/>
              </a:ext>
            </a:extLst>
          </p:cNvPr>
          <p:cNvSpPr/>
          <p:nvPr/>
        </p:nvSpPr>
        <p:spPr>
          <a:xfrm>
            <a:off x="8074819" y="1571625"/>
            <a:ext cx="18000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BFA8136-A177-4F36-A310-349611E94D9A}"/>
              </a:ext>
            </a:extLst>
          </p:cNvPr>
          <p:cNvSpPr/>
          <p:nvPr/>
        </p:nvSpPr>
        <p:spPr>
          <a:xfrm>
            <a:off x="8155756" y="1574018"/>
            <a:ext cx="18000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9EF4828-9E43-49C0-8047-B6D799F327B4}"/>
              </a:ext>
            </a:extLst>
          </p:cNvPr>
          <p:cNvSpPr/>
          <p:nvPr/>
        </p:nvSpPr>
        <p:spPr>
          <a:xfrm>
            <a:off x="8239099" y="1574017"/>
            <a:ext cx="18000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085CA37-CB5D-4E64-8075-08F65645F4A4}"/>
              </a:ext>
            </a:extLst>
          </p:cNvPr>
          <p:cNvSpPr/>
          <p:nvPr/>
        </p:nvSpPr>
        <p:spPr>
          <a:xfrm>
            <a:off x="8320060" y="1574016"/>
            <a:ext cx="18000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5463753-6C22-49C8-87CC-EA20389A9F96}"/>
              </a:ext>
            </a:extLst>
          </p:cNvPr>
          <p:cNvSpPr/>
          <p:nvPr/>
        </p:nvSpPr>
        <p:spPr>
          <a:xfrm>
            <a:off x="8403350" y="1574039"/>
            <a:ext cx="18000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pic>
        <p:nvPicPr>
          <p:cNvPr id="4110" name="Image 16">
            <a:extLst>
              <a:ext uri="{FF2B5EF4-FFF2-40B4-BE49-F238E27FC236}">
                <a16:creationId xmlns:a16="http://schemas.microsoft.com/office/drawing/2014/main" id="{31A044B3-CC3C-4A26-8AEC-A89F652E17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214313"/>
            <a:ext cx="88423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1A54D1E2-83B2-4454-BB34-E5334ABB3010}"/>
              </a:ext>
            </a:extLst>
          </p:cNvPr>
          <p:cNvSpPr/>
          <p:nvPr/>
        </p:nvSpPr>
        <p:spPr>
          <a:xfrm>
            <a:off x="8489101" y="1574028"/>
            <a:ext cx="18000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4112" name="Titre 1">
            <a:extLst>
              <a:ext uri="{FF2B5EF4-FFF2-40B4-BE49-F238E27FC236}">
                <a16:creationId xmlns:a16="http://schemas.microsoft.com/office/drawing/2014/main" id="{FD588543-9B13-40FC-B890-88EE00BF0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314157"/>
            <a:ext cx="8464550" cy="1143000"/>
          </a:xfrm>
        </p:spPr>
        <p:txBody>
          <a:bodyPr>
            <a:normAutofit/>
          </a:bodyPr>
          <a:lstStyle/>
          <a:p>
            <a:pPr algn="ctr"/>
            <a:r>
              <a:rPr lang="fr-FR" altLang="fr-FR" sz="3200" b="1" dirty="0">
                <a:solidFill>
                  <a:schemeClr val="tx2"/>
                </a:solidFill>
                <a:latin typeface="+mn-lt"/>
              </a:rPr>
              <a:t>Projet de numérisation du parcours de soins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09D4C8E-330B-4257-94B6-66A1AFDA0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72330" y="6355464"/>
            <a:ext cx="2001983" cy="365125"/>
          </a:xfrm>
        </p:spPr>
        <p:txBody>
          <a:bodyPr/>
          <a:lstStyle/>
          <a:p>
            <a:r>
              <a:rPr lang="fr-FR" dirty="0"/>
              <a:t>AG 1er avril 2021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251E667-E161-43CE-A7C6-3398E7B3AC82}"/>
              </a:ext>
            </a:extLst>
          </p:cNvPr>
          <p:cNvSpPr/>
          <p:nvPr/>
        </p:nvSpPr>
        <p:spPr>
          <a:xfrm>
            <a:off x="339725" y="1947036"/>
            <a:ext cx="846455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61950"/>
            <a:r>
              <a:rPr lang="fr-FR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Groupe de travail </a:t>
            </a:r>
            <a:r>
              <a:rPr lang="fr-FR" sz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(Agnès BELLOCQ, Nathalie SIMONNOT, Jean-Charles LAPORTE et maintenant Jennifer BADA)</a:t>
            </a:r>
            <a:r>
              <a:rPr lang="fr-FR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assisté par un statisticien-</a:t>
            </a:r>
            <a:r>
              <a:rPr lang="fr-FR" sz="16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épidémio</a:t>
            </a:r>
            <a:r>
              <a:rPr lang="fr-FR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consultant extérieur </a:t>
            </a:r>
            <a:r>
              <a:rPr lang="fr-FR" sz="16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Ezequiel</a:t>
            </a:r>
            <a:r>
              <a:rPr lang="fr-FR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ARFE ARANDA</a:t>
            </a:r>
          </a:p>
          <a:p>
            <a:pPr defTabSz="361950"/>
            <a:r>
              <a:rPr lang="fr-FR" sz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constitué en juin 2020</a:t>
            </a:r>
          </a:p>
          <a:p>
            <a:pPr defTabSz="361950"/>
            <a:endParaRPr lang="fr-FR" sz="16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defTabSz="361950"/>
            <a:r>
              <a:rPr lang="fr-FR" b="1" dirty="0"/>
              <a:t>Projet d’utilisation de la plateforme </a:t>
            </a:r>
            <a:r>
              <a:rPr lang="fr-FR" b="1" dirty="0" err="1"/>
              <a:t>Terr-esanté</a:t>
            </a:r>
            <a:r>
              <a:rPr lang="fr-FR" b="1" dirty="0"/>
              <a:t> en collaboration avec le GCS-GIP SESAN</a:t>
            </a:r>
            <a:endParaRPr lang="fr-FR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defTabSz="361950"/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avancée : maquette en cours </a:t>
            </a:r>
            <a:r>
              <a:rPr lang="fr-FR" dirty="0"/>
              <a:t>de finalisation</a:t>
            </a:r>
          </a:p>
          <a:p>
            <a:pPr defTabSz="361950"/>
            <a:r>
              <a:rPr lang="fr-FR" dirty="0"/>
              <a:t>	</a:t>
            </a:r>
          </a:p>
          <a:p>
            <a:r>
              <a:rPr lang="fr-FR" b="1" dirty="0"/>
              <a:t>Projet de numérisation du bilan et suivi des kinésithérapeutes </a:t>
            </a:r>
          </a:p>
          <a:p>
            <a:r>
              <a:rPr lang="fr-FR" dirty="0"/>
              <a:t>collaboration avec la société </a:t>
            </a:r>
            <a:r>
              <a:rPr lang="fr-FR" dirty="0" err="1"/>
              <a:t>Kobus</a:t>
            </a:r>
            <a:r>
              <a:rPr lang="fr-FR" dirty="0"/>
              <a:t>, en cours de contractualisation</a:t>
            </a:r>
          </a:p>
        </p:txBody>
      </p:sp>
    </p:spTree>
    <p:extLst>
      <p:ext uri="{BB962C8B-B14F-4D97-AF65-F5344CB8AC3E}">
        <p14:creationId xmlns:p14="http://schemas.microsoft.com/office/powerpoint/2010/main" val="29225134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9F2D550-1772-4EA0-9833-EF6A7EA9F6C8}"/>
              </a:ext>
            </a:extLst>
          </p:cNvPr>
          <p:cNvSpPr/>
          <p:nvPr/>
        </p:nvSpPr>
        <p:spPr>
          <a:xfrm>
            <a:off x="0" y="1428736"/>
            <a:ext cx="5715008" cy="71438"/>
          </a:xfrm>
          <a:prstGeom prst="rect">
            <a:avLst/>
          </a:prstGeom>
          <a:solidFill>
            <a:srgbClr val="F77615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  <a:scene3d>
            <a:camera prst="orthographicFront"/>
            <a:lightRig rig="contrasting" dir="t">
              <a:rot lat="0" lon="0" rev="78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7663A2-BDD7-448A-8FE0-765786B36E7E}"/>
              </a:ext>
            </a:extLst>
          </p:cNvPr>
          <p:cNvSpPr/>
          <p:nvPr/>
        </p:nvSpPr>
        <p:spPr>
          <a:xfrm>
            <a:off x="0" y="1571612"/>
            <a:ext cx="7000892" cy="71438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DE2098-8EA7-41FC-BEB8-A9B39F35504F}"/>
              </a:ext>
            </a:extLst>
          </p:cNvPr>
          <p:cNvSpPr/>
          <p:nvPr/>
        </p:nvSpPr>
        <p:spPr>
          <a:xfrm>
            <a:off x="7072330" y="1571612"/>
            <a:ext cx="357190" cy="71438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4666BA-32C6-493E-960F-08DA42D37E47}"/>
              </a:ext>
            </a:extLst>
          </p:cNvPr>
          <p:cNvSpPr/>
          <p:nvPr/>
        </p:nvSpPr>
        <p:spPr>
          <a:xfrm>
            <a:off x="7500958" y="1571612"/>
            <a:ext cx="142876" cy="71438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8F8E9F2-FB4E-4721-86AA-98DB96965EB8}"/>
              </a:ext>
            </a:extLst>
          </p:cNvPr>
          <p:cNvSpPr/>
          <p:nvPr/>
        </p:nvSpPr>
        <p:spPr>
          <a:xfrm>
            <a:off x="7858170" y="1571611"/>
            <a:ext cx="49961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59EFC17-6EAA-4B2D-9B02-689C26D72065}"/>
              </a:ext>
            </a:extLst>
          </p:cNvPr>
          <p:cNvSpPr/>
          <p:nvPr/>
        </p:nvSpPr>
        <p:spPr>
          <a:xfrm>
            <a:off x="7715272" y="1571611"/>
            <a:ext cx="71416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18FD7A-78B7-4239-AF2C-5FF8C4D9898A}"/>
              </a:ext>
            </a:extLst>
          </p:cNvPr>
          <p:cNvSpPr/>
          <p:nvPr/>
        </p:nvSpPr>
        <p:spPr>
          <a:xfrm>
            <a:off x="7979593" y="1571612"/>
            <a:ext cx="28800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910D430-83CE-4D27-9694-40B3DED285A0}"/>
              </a:ext>
            </a:extLst>
          </p:cNvPr>
          <p:cNvSpPr/>
          <p:nvPr/>
        </p:nvSpPr>
        <p:spPr>
          <a:xfrm>
            <a:off x="8074819" y="1571625"/>
            <a:ext cx="18000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BFA8136-A177-4F36-A310-349611E94D9A}"/>
              </a:ext>
            </a:extLst>
          </p:cNvPr>
          <p:cNvSpPr/>
          <p:nvPr/>
        </p:nvSpPr>
        <p:spPr>
          <a:xfrm>
            <a:off x="8155756" y="1574018"/>
            <a:ext cx="18000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9EF4828-9E43-49C0-8047-B6D799F327B4}"/>
              </a:ext>
            </a:extLst>
          </p:cNvPr>
          <p:cNvSpPr/>
          <p:nvPr/>
        </p:nvSpPr>
        <p:spPr>
          <a:xfrm>
            <a:off x="8239099" y="1574017"/>
            <a:ext cx="18000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085CA37-CB5D-4E64-8075-08F65645F4A4}"/>
              </a:ext>
            </a:extLst>
          </p:cNvPr>
          <p:cNvSpPr/>
          <p:nvPr/>
        </p:nvSpPr>
        <p:spPr>
          <a:xfrm>
            <a:off x="8320060" y="1574016"/>
            <a:ext cx="18000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5463753-6C22-49C8-87CC-EA20389A9F96}"/>
              </a:ext>
            </a:extLst>
          </p:cNvPr>
          <p:cNvSpPr/>
          <p:nvPr/>
        </p:nvSpPr>
        <p:spPr>
          <a:xfrm>
            <a:off x="8403350" y="1574039"/>
            <a:ext cx="18000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pic>
        <p:nvPicPr>
          <p:cNvPr id="4110" name="Image 16">
            <a:extLst>
              <a:ext uri="{FF2B5EF4-FFF2-40B4-BE49-F238E27FC236}">
                <a16:creationId xmlns:a16="http://schemas.microsoft.com/office/drawing/2014/main" id="{31A044B3-CC3C-4A26-8AEC-A89F652E17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214313"/>
            <a:ext cx="88423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1A54D1E2-83B2-4454-BB34-E5334ABB3010}"/>
              </a:ext>
            </a:extLst>
          </p:cNvPr>
          <p:cNvSpPr/>
          <p:nvPr/>
        </p:nvSpPr>
        <p:spPr>
          <a:xfrm>
            <a:off x="8489101" y="1574028"/>
            <a:ext cx="18000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4112" name="Titre 1">
            <a:extLst>
              <a:ext uri="{FF2B5EF4-FFF2-40B4-BE49-F238E27FC236}">
                <a16:creationId xmlns:a16="http://schemas.microsoft.com/office/drawing/2014/main" id="{FD588543-9B13-40FC-B890-88EE00BF0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314157"/>
            <a:ext cx="8464550" cy="1143000"/>
          </a:xfrm>
        </p:spPr>
        <p:txBody>
          <a:bodyPr>
            <a:normAutofit/>
          </a:bodyPr>
          <a:lstStyle/>
          <a:p>
            <a:pPr algn="ctr"/>
            <a:r>
              <a:rPr lang="fr-FR" altLang="fr-FR" sz="3200" b="1" dirty="0">
                <a:solidFill>
                  <a:schemeClr val="tx2"/>
                </a:solidFill>
                <a:latin typeface="+mn-lt"/>
              </a:rPr>
              <a:t>Communication du réseau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09D4C8E-330B-4257-94B6-66A1AFDA0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72330" y="6355464"/>
            <a:ext cx="2001983" cy="365125"/>
          </a:xfrm>
        </p:spPr>
        <p:txBody>
          <a:bodyPr/>
          <a:lstStyle/>
          <a:p>
            <a:r>
              <a:rPr lang="fr-FR" dirty="0"/>
              <a:t>AG 1er avril 2021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251E667-E161-43CE-A7C6-3398E7B3AC82}"/>
              </a:ext>
            </a:extLst>
          </p:cNvPr>
          <p:cNvSpPr/>
          <p:nvPr/>
        </p:nvSpPr>
        <p:spPr>
          <a:xfrm>
            <a:off x="179388" y="1806703"/>
            <a:ext cx="846455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61950"/>
            <a:r>
              <a:rPr lang="fr-FR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Crise COVID et dispositif d’orientation</a:t>
            </a:r>
          </a:p>
          <a:p>
            <a:pPr defTabSz="361950"/>
            <a:r>
              <a:rPr lang="fr-FR" sz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participation à des webinaires de 2 CPTS ( 20</a:t>
            </a:r>
            <a:r>
              <a:rPr lang="fr-FR" sz="1400" baseline="30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ème</a:t>
            </a:r>
            <a:r>
              <a:rPr lang="fr-FR" sz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arrondissement, Espace vie 91)</a:t>
            </a:r>
          </a:p>
          <a:p>
            <a:pPr defTabSz="361950"/>
            <a:r>
              <a:rPr lang="fr-FR" sz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journal numérique de APHP : 2 parutions avec annonce </a:t>
            </a:r>
            <a:r>
              <a:rPr lang="fr-FR" sz="14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PeC</a:t>
            </a:r>
            <a:r>
              <a:rPr lang="fr-FR" sz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post </a:t>
            </a:r>
            <a:r>
              <a:rPr lang="fr-FR" sz="14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covid</a:t>
            </a:r>
            <a:r>
              <a:rPr lang="fr-FR" sz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par </a:t>
            </a:r>
            <a:r>
              <a:rPr lang="fr-FR" sz="14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Récup’Air</a:t>
            </a:r>
            <a:endParaRPr lang="fr-FR" sz="14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defTabSz="361950"/>
            <a:r>
              <a:rPr lang="fr-FR" sz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participation au groupe ARS IDF dénutrition 	</a:t>
            </a:r>
          </a:p>
          <a:p>
            <a:pPr defTabSz="361950"/>
            <a:r>
              <a:rPr lang="fr-FR" sz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participation au groupe ARS IDF  SSR Respiratoire</a:t>
            </a:r>
          </a:p>
          <a:p>
            <a:pPr defTabSz="361950"/>
            <a:r>
              <a:rPr lang="fr-FR" sz="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</a:p>
          <a:p>
            <a:pPr defTabSz="361950"/>
            <a:r>
              <a:rPr lang="fr-FR" sz="1600" dirty="0"/>
              <a:t>Rédaction d’une revue pour promouvoir la réadaptation respiratoire en médecine générale publiée dans la </a:t>
            </a:r>
            <a:r>
              <a:rPr lang="fr-FR" sz="1600" b="1" dirty="0"/>
              <a:t>Revue du Praticien </a:t>
            </a:r>
          </a:p>
          <a:p>
            <a:pPr defTabSz="361950"/>
            <a:r>
              <a:rPr lang="fr-FR" sz="1400" dirty="0"/>
              <a:t>« BPCO : la réadaptation respiratoire trop peu utilisée » A Bellocq 34 ;1049 :2-3</a:t>
            </a:r>
          </a:p>
          <a:p>
            <a:pPr defTabSz="361950"/>
            <a:r>
              <a:rPr lang="fr-FR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Suivi d’une organisation de session de présentation de la réadaptation respiratoire aux </a:t>
            </a:r>
            <a:r>
              <a:rPr lang="fr-FR" sz="16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Journées Nationales de Médecine Générale </a:t>
            </a:r>
            <a:r>
              <a:rPr lang="fr-FR" sz="1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à la Défense en octobre 2020 avec Dr Agnès Bellocq et 2 patients experts témoignant de leur expérience, de leur parcours et réadaptation, l’une en SSR, l’autre au sein du réseau </a:t>
            </a:r>
            <a:r>
              <a:rPr lang="fr-FR" sz="1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Récup’Air</a:t>
            </a:r>
            <a:r>
              <a:rPr lang="fr-FR" sz="1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endParaRPr lang="fr-FR" sz="1400" dirty="0">
              <a:solidFill>
                <a:srgbClr val="000000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defTabSz="361950"/>
            <a:endParaRPr lang="fr-FR" sz="800" dirty="0"/>
          </a:p>
          <a:p>
            <a:r>
              <a:rPr lang="fr-FR" sz="1600" dirty="0"/>
              <a:t>Revue concernant l’évaluation de la capacité physique lors des programmes de réadaptation respiratoire en cours de publication dans la </a:t>
            </a:r>
            <a:r>
              <a:rPr lang="fr-FR" sz="1600" b="1" dirty="0"/>
              <a:t>Revue des Maladies Respiratoires </a:t>
            </a:r>
          </a:p>
          <a:p>
            <a:r>
              <a:rPr lang="fr-FR" sz="1400" dirty="0"/>
              <a:t>«Quels tests physiques pour quels objectifs en réadaptation respiratoire» D. </a:t>
            </a:r>
            <a:r>
              <a:rPr lang="fr-FR" sz="1400" dirty="0" err="1"/>
              <a:t>Saey</a:t>
            </a:r>
            <a:r>
              <a:rPr lang="fr-FR" sz="1400" dirty="0"/>
              <a:t>, </a:t>
            </a:r>
            <a:r>
              <a:rPr lang="fr-FR" sz="1400" dirty="0" err="1"/>
              <a:t>A.Bellocq</a:t>
            </a:r>
            <a:r>
              <a:rPr lang="fr-FR" sz="1400" dirty="0"/>
              <a:t>, S. </a:t>
            </a:r>
            <a:r>
              <a:rPr lang="fr-FR" sz="1400" dirty="0" err="1"/>
              <a:t>Géphine</a:t>
            </a:r>
            <a:r>
              <a:rPr lang="fr-FR" sz="1400" dirty="0"/>
              <a:t>, A. Lino, G. </a:t>
            </a:r>
            <a:r>
              <a:rPr lang="fr-FR" sz="1400" dirty="0" err="1"/>
              <a:t>Reychler</a:t>
            </a:r>
            <a:r>
              <a:rPr lang="fr-FR" sz="1400" dirty="0"/>
              <a:t>, et E. </a:t>
            </a:r>
            <a:r>
              <a:rPr lang="fr-FR" sz="1400" dirty="0" err="1"/>
              <a:t>Villiot</a:t>
            </a:r>
            <a:r>
              <a:rPr lang="fr-FR" sz="1400" dirty="0"/>
              <a:t>-Danger</a:t>
            </a:r>
          </a:p>
          <a:p>
            <a:endParaRPr lang="fr-FR" sz="800" dirty="0"/>
          </a:p>
          <a:p>
            <a:r>
              <a:rPr lang="fr-FR" sz="1600" dirty="0"/>
              <a:t>Rencontre avec pneumologue et directrice administrative du SSR de l’hôpital de </a:t>
            </a:r>
            <a:r>
              <a:rPr lang="fr-FR" sz="1600" dirty="0" err="1"/>
              <a:t>Forcilles</a:t>
            </a:r>
            <a:endParaRPr lang="fr-FR" sz="1600" dirty="0"/>
          </a:p>
          <a:p>
            <a:endParaRPr lang="fr-FR" sz="1600" dirty="0"/>
          </a:p>
          <a:p>
            <a:r>
              <a:rPr lang="fr-FR" sz="1600" dirty="0"/>
              <a:t>Visite du SSR nouvellement créé à la Clinique du Val d’Or (NS et AB) en novembre 2020</a:t>
            </a:r>
          </a:p>
        </p:txBody>
      </p:sp>
    </p:spTree>
    <p:extLst>
      <p:ext uri="{BB962C8B-B14F-4D97-AF65-F5344CB8AC3E}">
        <p14:creationId xmlns:p14="http://schemas.microsoft.com/office/powerpoint/2010/main" val="18199726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>
            <a:extLst>
              <a:ext uri="{FF2B5EF4-FFF2-40B4-BE49-F238E27FC236}">
                <a16:creationId xmlns:a16="http://schemas.microsoft.com/office/drawing/2014/main" id="{2F5D4A54-7EFA-410C-8CB2-99D2FF2A46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313" y="2781300"/>
            <a:ext cx="8497887" cy="1470025"/>
          </a:xfrm>
        </p:spPr>
        <p:txBody>
          <a:bodyPr>
            <a:normAutofit fontScale="90000"/>
          </a:bodyPr>
          <a:lstStyle/>
          <a:p>
            <a:r>
              <a:rPr lang="fr-FR" altLang="fr-FR" sz="5400" dirty="0">
                <a:solidFill>
                  <a:srgbClr val="0000FF"/>
                </a:solidFill>
              </a:rPr>
              <a:t>Orientation Projets Réalisations 2021</a:t>
            </a:r>
            <a:endParaRPr lang="fr-FR" altLang="fr-FR" sz="4800" dirty="0">
              <a:solidFill>
                <a:srgbClr val="0000FF"/>
              </a:solidFill>
            </a:endParaRPr>
          </a:p>
        </p:txBody>
      </p:sp>
      <p:sp>
        <p:nvSpPr>
          <p:cNvPr id="6147" name="Sous-titre 2">
            <a:extLst>
              <a:ext uri="{FF2B5EF4-FFF2-40B4-BE49-F238E27FC236}">
                <a16:creationId xmlns:a16="http://schemas.microsoft.com/office/drawing/2014/main" id="{05BB2ED7-AC25-4A31-941D-7DC3B49C50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1913" y="4437063"/>
            <a:ext cx="6572250" cy="1728787"/>
          </a:xfrm>
        </p:spPr>
        <p:txBody>
          <a:bodyPr/>
          <a:lstStyle/>
          <a:p>
            <a:r>
              <a:rPr lang="fr-FR" altLang="fr-FR" b="1" dirty="0">
                <a:solidFill>
                  <a:schemeClr val="tx1"/>
                </a:solidFill>
              </a:rPr>
              <a:t>AG du 1</a:t>
            </a:r>
            <a:r>
              <a:rPr lang="fr-FR" altLang="fr-FR" b="1" baseline="30000" dirty="0">
                <a:solidFill>
                  <a:schemeClr val="tx1"/>
                </a:solidFill>
              </a:rPr>
              <a:t>er</a:t>
            </a:r>
            <a:r>
              <a:rPr lang="fr-FR" altLang="fr-FR" b="1" dirty="0">
                <a:solidFill>
                  <a:schemeClr val="tx1"/>
                </a:solidFill>
              </a:rPr>
              <a:t> avril2021</a:t>
            </a:r>
          </a:p>
          <a:p>
            <a:endParaRPr lang="fr-FR" altLang="fr-FR" b="1" dirty="0">
              <a:solidFill>
                <a:schemeClr val="tx1"/>
              </a:solidFill>
            </a:endParaRPr>
          </a:p>
          <a:p>
            <a:r>
              <a:rPr lang="fr-FR" altLang="fr-FR" sz="2400" dirty="0">
                <a:solidFill>
                  <a:schemeClr val="tx1"/>
                </a:solidFill>
              </a:rPr>
              <a:t>Agnès Bellocq</a:t>
            </a:r>
          </a:p>
        </p:txBody>
      </p:sp>
      <p:pic>
        <p:nvPicPr>
          <p:cNvPr id="6148" name="Image 16" descr="Logo recupair.jpg">
            <a:extLst>
              <a:ext uri="{FF2B5EF4-FFF2-40B4-BE49-F238E27FC236}">
                <a16:creationId xmlns:a16="http://schemas.microsoft.com/office/drawing/2014/main" id="{5E8201B7-A2D4-45C6-B46F-D7C08ACE5B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692150"/>
            <a:ext cx="2447925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6F2EBE98-E45A-470A-9A8B-843DADE03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AG 1er avril 2021</a:t>
            </a:r>
          </a:p>
        </p:txBody>
      </p:sp>
    </p:spTree>
    <p:extLst>
      <p:ext uri="{BB962C8B-B14F-4D97-AF65-F5344CB8AC3E}">
        <p14:creationId xmlns:p14="http://schemas.microsoft.com/office/powerpoint/2010/main" val="133421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0794F0A-3A7D-4F60-998C-DD2C7D9276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204720"/>
            <a:ext cx="8849361" cy="430166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9F2D550-1772-4EA0-9833-EF6A7EA9F6C8}"/>
              </a:ext>
            </a:extLst>
          </p:cNvPr>
          <p:cNvSpPr/>
          <p:nvPr/>
        </p:nvSpPr>
        <p:spPr>
          <a:xfrm>
            <a:off x="0" y="1428736"/>
            <a:ext cx="5715008" cy="71438"/>
          </a:xfrm>
          <a:prstGeom prst="rect">
            <a:avLst/>
          </a:prstGeom>
          <a:solidFill>
            <a:srgbClr val="F77615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  <a:scene3d>
            <a:camera prst="orthographicFront"/>
            <a:lightRig rig="contrasting" dir="t">
              <a:rot lat="0" lon="0" rev="78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7663A2-BDD7-448A-8FE0-765786B36E7E}"/>
              </a:ext>
            </a:extLst>
          </p:cNvPr>
          <p:cNvSpPr/>
          <p:nvPr/>
        </p:nvSpPr>
        <p:spPr>
          <a:xfrm>
            <a:off x="0" y="1571612"/>
            <a:ext cx="7000892" cy="71438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DE2098-8EA7-41FC-BEB8-A9B39F35504F}"/>
              </a:ext>
            </a:extLst>
          </p:cNvPr>
          <p:cNvSpPr/>
          <p:nvPr/>
        </p:nvSpPr>
        <p:spPr>
          <a:xfrm>
            <a:off x="7072330" y="1571612"/>
            <a:ext cx="357190" cy="71438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4666BA-32C6-493E-960F-08DA42D37E47}"/>
              </a:ext>
            </a:extLst>
          </p:cNvPr>
          <p:cNvSpPr/>
          <p:nvPr/>
        </p:nvSpPr>
        <p:spPr>
          <a:xfrm>
            <a:off x="7500958" y="1571612"/>
            <a:ext cx="142876" cy="71438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8F8E9F2-FB4E-4721-86AA-98DB96965EB8}"/>
              </a:ext>
            </a:extLst>
          </p:cNvPr>
          <p:cNvSpPr/>
          <p:nvPr/>
        </p:nvSpPr>
        <p:spPr>
          <a:xfrm>
            <a:off x="7858170" y="1571611"/>
            <a:ext cx="49961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59EFC17-6EAA-4B2D-9B02-689C26D72065}"/>
              </a:ext>
            </a:extLst>
          </p:cNvPr>
          <p:cNvSpPr/>
          <p:nvPr/>
        </p:nvSpPr>
        <p:spPr>
          <a:xfrm>
            <a:off x="7715272" y="1571611"/>
            <a:ext cx="71416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18FD7A-78B7-4239-AF2C-5FF8C4D9898A}"/>
              </a:ext>
            </a:extLst>
          </p:cNvPr>
          <p:cNvSpPr/>
          <p:nvPr/>
        </p:nvSpPr>
        <p:spPr>
          <a:xfrm>
            <a:off x="7979593" y="1571612"/>
            <a:ext cx="28800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910D430-83CE-4D27-9694-40B3DED285A0}"/>
              </a:ext>
            </a:extLst>
          </p:cNvPr>
          <p:cNvSpPr/>
          <p:nvPr/>
        </p:nvSpPr>
        <p:spPr>
          <a:xfrm>
            <a:off x="8074819" y="1571625"/>
            <a:ext cx="18000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BFA8136-A177-4F36-A310-349611E94D9A}"/>
              </a:ext>
            </a:extLst>
          </p:cNvPr>
          <p:cNvSpPr/>
          <p:nvPr/>
        </p:nvSpPr>
        <p:spPr>
          <a:xfrm>
            <a:off x="8155756" y="1574018"/>
            <a:ext cx="18000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9EF4828-9E43-49C0-8047-B6D799F327B4}"/>
              </a:ext>
            </a:extLst>
          </p:cNvPr>
          <p:cNvSpPr/>
          <p:nvPr/>
        </p:nvSpPr>
        <p:spPr>
          <a:xfrm>
            <a:off x="8239099" y="1574017"/>
            <a:ext cx="18000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085CA37-CB5D-4E64-8075-08F65645F4A4}"/>
              </a:ext>
            </a:extLst>
          </p:cNvPr>
          <p:cNvSpPr/>
          <p:nvPr/>
        </p:nvSpPr>
        <p:spPr>
          <a:xfrm>
            <a:off x="8320060" y="1574016"/>
            <a:ext cx="18000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5463753-6C22-49C8-87CC-EA20389A9F96}"/>
              </a:ext>
            </a:extLst>
          </p:cNvPr>
          <p:cNvSpPr/>
          <p:nvPr/>
        </p:nvSpPr>
        <p:spPr>
          <a:xfrm>
            <a:off x="8403350" y="1574039"/>
            <a:ext cx="18000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pic>
        <p:nvPicPr>
          <p:cNvPr id="4110" name="Image 16">
            <a:extLst>
              <a:ext uri="{FF2B5EF4-FFF2-40B4-BE49-F238E27FC236}">
                <a16:creationId xmlns:a16="http://schemas.microsoft.com/office/drawing/2014/main" id="{31A044B3-CC3C-4A26-8AEC-A89F652E17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214313"/>
            <a:ext cx="88423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1A54D1E2-83B2-4454-BB34-E5334ABB3010}"/>
              </a:ext>
            </a:extLst>
          </p:cNvPr>
          <p:cNvSpPr/>
          <p:nvPr/>
        </p:nvSpPr>
        <p:spPr>
          <a:xfrm>
            <a:off x="8489101" y="1574028"/>
            <a:ext cx="18000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4112" name="Titre 1">
            <a:extLst>
              <a:ext uri="{FF2B5EF4-FFF2-40B4-BE49-F238E27FC236}">
                <a16:creationId xmlns:a16="http://schemas.microsoft.com/office/drawing/2014/main" id="{FD588543-9B13-40FC-B890-88EE00BF0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214313"/>
            <a:ext cx="8464550" cy="1143000"/>
          </a:xfrm>
        </p:spPr>
        <p:txBody>
          <a:bodyPr/>
          <a:lstStyle/>
          <a:p>
            <a:pPr algn="ctr" eaLnBrk="1" hangingPunct="1"/>
            <a:r>
              <a:rPr lang="fr-FR" altLang="fr-FR" sz="3600" b="1" dirty="0">
                <a:solidFill>
                  <a:schemeClr val="tx2"/>
                </a:solidFill>
                <a:latin typeface="+mn-lt"/>
              </a:rPr>
              <a:t>Activité du réseau début 2021</a:t>
            </a:r>
            <a:endParaRPr lang="fr-FR" altLang="fr-FR" sz="32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09D4C8E-330B-4257-94B6-66A1AFDA0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48242" y="6352541"/>
            <a:ext cx="1582385" cy="365125"/>
          </a:xfrm>
        </p:spPr>
        <p:txBody>
          <a:bodyPr/>
          <a:lstStyle/>
          <a:p>
            <a:r>
              <a:rPr lang="fr-FR"/>
              <a:t>AG 1er avril 2021</a:t>
            </a:r>
            <a:endParaRPr lang="fr-FR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E4AAA63-07CB-4157-A156-D660581E4472}"/>
              </a:ext>
            </a:extLst>
          </p:cNvPr>
          <p:cNvSpPr/>
          <p:nvPr/>
        </p:nvSpPr>
        <p:spPr>
          <a:xfrm>
            <a:off x="448783" y="1874738"/>
            <a:ext cx="81951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Persistance d’un flux important de prescriptions malgré persistance de la pandémie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2C10F76-F960-44D3-AE95-3F305E6CDE0B}"/>
              </a:ext>
            </a:extLst>
          </p:cNvPr>
          <p:cNvSpPr/>
          <p:nvPr/>
        </p:nvSpPr>
        <p:spPr>
          <a:xfrm>
            <a:off x="0" y="1428736"/>
            <a:ext cx="5715008" cy="71438"/>
          </a:xfrm>
          <a:prstGeom prst="rect">
            <a:avLst/>
          </a:prstGeom>
          <a:solidFill>
            <a:srgbClr val="F77615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  <a:scene3d>
            <a:camera prst="orthographicFront"/>
            <a:lightRig rig="contrasting" dir="t">
              <a:rot lat="0" lon="0" rev="78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34FEBC-D4FF-4FC9-83A0-A425E3B3F323}"/>
              </a:ext>
            </a:extLst>
          </p:cNvPr>
          <p:cNvSpPr/>
          <p:nvPr/>
        </p:nvSpPr>
        <p:spPr>
          <a:xfrm>
            <a:off x="0" y="1571612"/>
            <a:ext cx="7000892" cy="71438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D913A8-5AB3-49AC-946A-97FCA3A366D5}"/>
              </a:ext>
            </a:extLst>
          </p:cNvPr>
          <p:cNvSpPr/>
          <p:nvPr/>
        </p:nvSpPr>
        <p:spPr>
          <a:xfrm>
            <a:off x="7072330" y="1571612"/>
            <a:ext cx="357190" cy="71438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3015D6-553F-4474-96A2-D237C7DA905D}"/>
              </a:ext>
            </a:extLst>
          </p:cNvPr>
          <p:cNvSpPr/>
          <p:nvPr/>
        </p:nvSpPr>
        <p:spPr>
          <a:xfrm>
            <a:off x="7500958" y="1571612"/>
            <a:ext cx="142876" cy="71438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AA89A42-91FA-49C9-A1F4-FF7BA71C02F7}"/>
              </a:ext>
            </a:extLst>
          </p:cNvPr>
          <p:cNvSpPr/>
          <p:nvPr/>
        </p:nvSpPr>
        <p:spPr>
          <a:xfrm>
            <a:off x="7858170" y="1571611"/>
            <a:ext cx="49961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DAB4CD-B25B-4ABC-B43B-F82F19E2D035}"/>
              </a:ext>
            </a:extLst>
          </p:cNvPr>
          <p:cNvSpPr/>
          <p:nvPr/>
        </p:nvSpPr>
        <p:spPr>
          <a:xfrm>
            <a:off x="7715272" y="1571611"/>
            <a:ext cx="71416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8D20194-0A07-4F44-AAE5-089CE996BF2C}"/>
              </a:ext>
            </a:extLst>
          </p:cNvPr>
          <p:cNvSpPr/>
          <p:nvPr/>
        </p:nvSpPr>
        <p:spPr>
          <a:xfrm>
            <a:off x="7979593" y="1571612"/>
            <a:ext cx="28800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FDA4A24-AD82-4BCA-A13D-3663C406A5A7}"/>
              </a:ext>
            </a:extLst>
          </p:cNvPr>
          <p:cNvSpPr/>
          <p:nvPr/>
        </p:nvSpPr>
        <p:spPr>
          <a:xfrm>
            <a:off x="8074819" y="1571625"/>
            <a:ext cx="18000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AC5C042-B3E6-4C5F-89F1-51A9C65CDC59}"/>
              </a:ext>
            </a:extLst>
          </p:cNvPr>
          <p:cNvSpPr/>
          <p:nvPr/>
        </p:nvSpPr>
        <p:spPr>
          <a:xfrm>
            <a:off x="8155756" y="1574018"/>
            <a:ext cx="18000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241BEEF-116B-4DB2-9197-5ABBBDA35EC7}"/>
              </a:ext>
            </a:extLst>
          </p:cNvPr>
          <p:cNvSpPr/>
          <p:nvPr/>
        </p:nvSpPr>
        <p:spPr>
          <a:xfrm>
            <a:off x="8239099" y="1574017"/>
            <a:ext cx="18000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313E709-F696-4CB9-9023-0FCEF686DC34}"/>
              </a:ext>
            </a:extLst>
          </p:cNvPr>
          <p:cNvSpPr/>
          <p:nvPr/>
        </p:nvSpPr>
        <p:spPr>
          <a:xfrm>
            <a:off x="8320060" y="1574016"/>
            <a:ext cx="18000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0D6B8BF-F0F6-4E48-9381-4A032F0D4B0E}"/>
              </a:ext>
            </a:extLst>
          </p:cNvPr>
          <p:cNvSpPr/>
          <p:nvPr/>
        </p:nvSpPr>
        <p:spPr>
          <a:xfrm>
            <a:off x="8403350" y="1574039"/>
            <a:ext cx="18000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pic>
        <p:nvPicPr>
          <p:cNvPr id="6158" name="Image 16">
            <a:extLst>
              <a:ext uri="{FF2B5EF4-FFF2-40B4-BE49-F238E27FC236}">
                <a16:creationId xmlns:a16="http://schemas.microsoft.com/office/drawing/2014/main" id="{80ECD1FA-CC90-42A7-BB1D-3B95EF7CEA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214313"/>
            <a:ext cx="88423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2080AF74-AA5E-4CC0-8DD5-867BA2EF948D}"/>
              </a:ext>
            </a:extLst>
          </p:cNvPr>
          <p:cNvSpPr/>
          <p:nvPr/>
        </p:nvSpPr>
        <p:spPr>
          <a:xfrm>
            <a:off x="8489101" y="1574028"/>
            <a:ext cx="18000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6160" name="Titre 1">
            <a:extLst>
              <a:ext uri="{FF2B5EF4-FFF2-40B4-BE49-F238E27FC236}">
                <a16:creationId xmlns:a16="http://schemas.microsoft.com/office/drawing/2014/main" id="{8F41AC89-534E-480E-B32A-E84D2F287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3349"/>
            <a:ext cx="8464550" cy="1143000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>
                <a:latin typeface="+mn-lt"/>
              </a:rPr>
              <a:t>Perspectives 2021</a:t>
            </a:r>
            <a:endParaRPr lang="fr-FR" altLang="fr-FR" sz="32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6DA9EDB-8DC9-4C67-A320-5D4FD6C30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94977" y="6431618"/>
            <a:ext cx="2949023" cy="365125"/>
          </a:xfrm>
        </p:spPr>
        <p:txBody>
          <a:bodyPr/>
          <a:lstStyle/>
          <a:p>
            <a:r>
              <a:rPr lang="fr-FR"/>
              <a:t>AG 1er avril 2021</a:t>
            </a:r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DBDE187-3631-4742-9614-3A40CBE0DE9F}"/>
              </a:ext>
            </a:extLst>
          </p:cNvPr>
          <p:cNvSpPr/>
          <p:nvPr/>
        </p:nvSpPr>
        <p:spPr>
          <a:xfrm>
            <a:off x="104728" y="1739062"/>
            <a:ext cx="846455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/>
              <a:t>Continuer à renforcer l’équipe de coordination et </a:t>
            </a:r>
          </a:p>
          <a:p>
            <a:pPr algn="ctr"/>
            <a:r>
              <a:rPr lang="fr-FR" sz="2400" dirty="0"/>
              <a:t>améliorer en permanence le maillage</a:t>
            </a:r>
          </a:p>
          <a:p>
            <a:endParaRPr lang="fr-FR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Coordination administrative :  renforcer l ’équipe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Coordination médicale : une nouvelle coordinatrice médicale en vue …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Coordination kinésithérapeute : selon les besoins et les évolutions de la numérisation du parcours, participations aux formations et aux groupes de travail ETP, numérisation …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Coordination ETP : à recruter ! et relance des ateliers collectifs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Formations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2 formations programmées pour les kinésithérapeutes (9 et 10 avril , 4 et 5 juin)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1 formation psychologues et </a:t>
            </a:r>
            <a:r>
              <a:rPr lang="fr-FR" dirty="0" err="1"/>
              <a:t>diététicien.nes</a:t>
            </a:r>
            <a:r>
              <a:rPr lang="fr-FR" dirty="0"/>
              <a:t> à programmer fin 2021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Programmer 1 formation ETP 40 heures pour les </a:t>
            </a:r>
            <a:r>
              <a:rPr lang="fr-FR" dirty="0" err="1"/>
              <a:t>professionnel·les</a:t>
            </a:r>
            <a:r>
              <a:rPr lang="fr-FR" dirty="0"/>
              <a:t> du réseau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46754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2C10F76-F960-44D3-AE95-3F305E6CDE0B}"/>
              </a:ext>
            </a:extLst>
          </p:cNvPr>
          <p:cNvSpPr/>
          <p:nvPr/>
        </p:nvSpPr>
        <p:spPr>
          <a:xfrm>
            <a:off x="0" y="1428736"/>
            <a:ext cx="5715008" cy="71438"/>
          </a:xfrm>
          <a:prstGeom prst="rect">
            <a:avLst/>
          </a:prstGeom>
          <a:solidFill>
            <a:srgbClr val="F77615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  <a:scene3d>
            <a:camera prst="orthographicFront"/>
            <a:lightRig rig="contrasting" dir="t">
              <a:rot lat="0" lon="0" rev="78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34FEBC-D4FF-4FC9-83A0-A425E3B3F323}"/>
              </a:ext>
            </a:extLst>
          </p:cNvPr>
          <p:cNvSpPr/>
          <p:nvPr/>
        </p:nvSpPr>
        <p:spPr>
          <a:xfrm>
            <a:off x="0" y="1571612"/>
            <a:ext cx="7000892" cy="71438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D913A8-5AB3-49AC-946A-97FCA3A366D5}"/>
              </a:ext>
            </a:extLst>
          </p:cNvPr>
          <p:cNvSpPr/>
          <p:nvPr/>
        </p:nvSpPr>
        <p:spPr>
          <a:xfrm>
            <a:off x="7072330" y="1571612"/>
            <a:ext cx="357190" cy="71438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3015D6-553F-4474-96A2-D237C7DA905D}"/>
              </a:ext>
            </a:extLst>
          </p:cNvPr>
          <p:cNvSpPr/>
          <p:nvPr/>
        </p:nvSpPr>
        <p:spPr>
          <a:xfrm>
            <a:off x="7500958" y="1571612"/>
            <a:ext cx="142876" cy="71438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AA89A42-91FA-49C9-A1F4-FF7BA71C02F7}"/>
              </a:ext>
            </a:extLst>
          </p:cNvPr>
          <p:cNvSpPr/>
          <p:nvPr/>
        </p:nvSpPr>
        <p:spPr>
          <a:xfrm>
            <a:off x="7858170" y="1571611"/>
            <a:ext cx="49961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DAB4CD-B25B-4ABC-B43B-F82F19E2D035}"/>
              </a:ext>
            </a:extLst>
          </p:cNvPr>
          <p:cNvSpPr/>
          <p:nvPr/>
        </p:nvSpPr>
        <p:spPr>
          <a:xfrm>
            <a:off x="7715272" y="1571611"/>
            <a:ext cx="71416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8D20194-0A07-4F44-AAE5-089CE996BF2C}"/>
              </a:ext>
            </a:extLst>
          </p:cNvPr>
          <p:cNvSpPr/>
          <p:nvPr/>
        </p:nvSpPr>
        <p:spPr>
          <a:xfrm>
            <a:off x="7979593" y="1571612"/>
            <a:ext cx="28800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FDA4A24-AD82-4BCA-A13D-3663C406A5A7}"/>
              </a:ext>
            </a:extLst>
          </p:cNvPr>
          <p:cNvSpPr/>
          <p:nvPr/>
        </p:nvSpPr>
        <p:spPr>
          <a:xfrm>
            <a:off x="8074819" y="1571625"/>
            <a:ext cx="18000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AC5C042-B3E6-4C5F-89F1-51A9C65CDC59}"/>
              </a:ext>
            </a:extLst>
          </p:cNvPr>
          <p:cNvSpPr/>
          <p:nvPr/>
        </p:nvSpPr>
        <p:spPr>
          <a:xfrm>
            <a:off x="8155756" y="1574018"/>
            <a:ext cx="18000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241BEEF-116B-4DB2-9197-5ABBBDA35EC7}"/>
              </a:ext>
            </a:extLst>
          </p:cNvPr>
          <p:cNvSpPr/>
          <p:nvPr/>
        </p:nvSpPr>
        <p:spPr>
          <a:xfrm>
            <a:off x="8239099" y="1574017"/>
            <a:ext cx="18000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313E709-F696-4CB9-9023-0FCEF686DC34}"/>
              </a:ext>
            </a:extLst>
          </p:cNvPr>
          <p:cNvSpPr/>
          <p:nvPr/>
        </p:nvSpPr>
        <p:spPr>
          <a:xfrm>
            <a:off x="8320060" y="1574016"/>
            <a:ext cx="18000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0D6B8BF-F0F6-4E48-9381-4A032F0D4B0E}"/>
              </a:ext>
            </a:extLst>
          </p:cNvPr>
          <p:cNvSpPr/>
          <p:nvPr/>
        </p:nvSpPr>
        <p:spPr>
          <a:xfrm>
            <a:off x="8403350" y="1574039"/>
            <a:ext cx="18000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pic>
        <p:nvPicPr>
          <p:cNvPr id="6158" name="Image 16">
            <a:extLst>
              <a:ext uri="{FF2B5EF4-FFF2-40B4-BE49-F238E27FC236}">
                <a16:creationId xmlns:a16="http://schemas.microsoft.com/office/drawing/2014/main" id="{80ECD1FA-CC90-42A7-BB1D-3B95EF7CEA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214313"/>
            <a:ext cx="88423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2080AF74-AA5E-4CC0-8DD5-867BA2EF948D}"/>
              </a:ext>
            </a:extLst>
          </p:cNvPr>
          <p:cNvSpPr/>
          <p:nvPr/>
        </p:nvSpPr>
        <p:spPr>
          <a:xfrm>
            <a:off x="8489101" y="1574028"/>
            <a:ext cx="18000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6160" name="Titre 1">
            <a:extLst>
              <a:ext uri="{FF2B5EF4-FFF2-40B4-BE49-F238E27FC236}">
                <a16:creationId xmlns:a16="http://schemas.microsoft.com/office/drawing/2014/main" id="{8F41AC89-534E-480E-B32A-E84D2F287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3349"/>
            <a:ext cx="8464550" cy="1143000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>
                <a:latin typeface="+mn-lt"/>
              </a:rPr>
              <a:t>Perspectives 2021</a:t>
            </a:r>
            <a:endParaRPr lang="fr-FR" altLang="fr-FR" sz="32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6DA9EDB-8DC9-4C67-A320-5D4FD6C30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89258" y="6442088"/>
            <a:ext cx="2966276" cy="365125"/>
          </a:xfrm>
        </p:spPr>
        <p:txBody>
          <a:bodyPr/>
          <a:lstStyle/>
          <a:p>
            <a:r>
              <a:rPr lang="fr-FR"/>
              <a:t>AG 1er avril 2021</a:t>
            </a:r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DBDE187-3631-4742-9614-3A40CBE0DE9F}"/>
              </a:ext>
            </a:extLst>
          </p:cNvPr>
          <p:cNvSpPr/>
          <p:nvPr/>
        </p:nvSpPr>
        <p:spPr>
          <a:xfrm>
            <a:off x="339769" y="1795995"/>
            <a:ext cx="8616906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/>
              <a:t>Améliorer et faire connaitre le parcours </a:t>
            </a:r>
          </a:p>
          <a:p>
            <a:endParaRPr lang="fr-FR" sz="1600" dirty="0"/>
          </a:p>
          <a:p>
            <a:pPr marL="285750" indent="-285750">
              <a:buFont typeface="Wingdings" panose="05000000000000000000" pitchFamily="2" charset="2"/>
              <a:buChar char="Ø"/>
              <a:tabLst>
                <a:tab pos="450850" algn="l"/>
              </a:tabLst>
            </a:pPr>
            <a:r>
              <a:rPr lang="fr-FR" dirty="0"/>
              <a:t>Projet de numérisation</a:t>
            </a:r>
          </a:p>
          <a:p>
            <a:pPr marL="285750" indent="-285750">
              <a:buFont typeface="Wingdings" panose="05000000000000000000" pitchFamily="2" charset="2"/>
              <a:buChar char="Ø"/>
              <a:tabLst>
                <a:tab pos="450850" algn="l"/>
              </a:tabLst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  <a:tabLst>
                <a:tab pos="450850" algn="l"/>
              </a:tabLst>
            </a:pPr>
            <a:r>
              <a:rPr lang="fr-FR" dirty="0"/>
              <a:t>Groupe de travail plateaux techniques EFX (Aurélie Hervé, A Bellocq  Armelle Marceau et </a:t>
            </a:r>
            <a:r>
              <a:rPr lang="fr-FR" dirty="0" err="1"/>
              <a:t>Fadia</a:t>
            </a:r>
            <a:r>
              <a:rPr lang="fr-FR" dirty="0"/>
              <a:t> Ayoub)</a:t>
            </a:r>
          </a:p>
          <a:p>
            <a:pPr marL="285750" indent="-285750">
              <a:buFont typeface="Wingdings" panose="05000000000000000000" pitchFamily="2" charset="2"/>
              <a:buChar char="Ø"/>
              <a:tabLst>
                <a:tab pos="450850" algn="l"/>
              </a:tabLst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  <a:tabLst>
                <a:tab pos="450850" algn="l"/>
              </a:tabLst>
            </a:pPr>
            <a:r>
              <a:rPr lang="fr-FR" dirty="0"/>
              <a:t>Groupe de travail ETP (nouveaux formés : Marine Bercy, Vincent </a:t>
            </a:r>
            <a:r>
              <a:rPr lang="fr-FR" dirty="0" err="1"/>
              <a:t>Marson</a:t>
            </a:r>
            <a:r>
              <a:rPr lang="fr-FR" dirty="0"/>
              <a:t>, pierre </a:t>
            </a:r>
            <a:r>
              <a:rPr lang="fr-FR" dirty="0" err="1"/>
              <a:t>Kourosky</a:t>
            </a:r>
            <a:r>
              <a:rPr lang="fr-FR" dirty="0"/>
              <a:t>, Thomas </a:t>
            </a:r>
            <a:r>
              <a:rPr lang="fr-FR" dirty="0" err="1"/>
              <a:t>Vonner</a:t>
            </a:r>
            <a:r>
              <a:rPr lang="fr-FR" dirty="0"/>
              <a:t>, Matthieu Bordeaux, Marilyne Martel Morais …) </a:t>
            </a:r>
          </a:p>
          <a:p>
            <a:pPr>
              <a:tabLst>
                <a:tab pos="450850" algn="l"/>
              </a:tabLst>
            </a:pPr>
            <a:r>
              <a:rPr lang="fr-FR" dirty="0"/>
              <a:t>	développement d’outils ETP et évolution des bilans</a:t>
            </a:r>
          </a:p>
          <a:p>
            <a:pPr>
              <a:tabLst>
                <a:tab pos="450850" algn="l"/>
              </a:tabLst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  <a:tabLst>
                <a:tab pos="450850" algn="l"/>
              </a:tabLst>
            </a:pPr>
            <a:r>
              <a:rPr lang="fr-FR" dirty="0"/>
              <a:t>Groupes de travail respectifs </a:t>
            </a:r>
            <a:r>
              <a:rPr lang="fr-FR" dirty="0" err="1"/>
              <a:t>dietéticien.nes</a:t>
            </a:r>
            <a:r>
              <a:rPr lang="fr-FR" dirty="0"/>
              <a:t> et psychologues pour orientation</a:t>
            </a:r>
          </a:p>
          <a:p>
            <a:pPr>
              <a:tabLst>
                <a:tab pos="450850" algn="l"/>
              </a:tabLst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  <a:tabLst>
                <a:tab pos="450850" algn="l"/>
              </a:tabLst>
            </a:pPr>
            <a:r>
              <a:rPr lang="fr-FR" dirty="0"/>
              <a:t>Reprise de contact avec CPTS, Maison de santé quand la situation sanitaire le permettra</a:t>
            </a:r>
          </a:p>
          <a:p>
            <a:pPr lvl="1">
              <a:tabLst>
                <a:tab pos="450850" algn="l"/>
              </a:tabLst>
            </a:pPr>
            <a:r>
              <a:rPr lang="fr-FR" dirty="0"/>
              <a:t>(20</a:t>
            </a:r>
            <a:r>
              <a:rPr lang="fr-FR" baseline="30000" dirty="0"/>
              <a:t>ème</a:t>
            </a:r>
            <a:r>
              <a:rPr lang="fr-FR" dirty="0"/>
              <a:t> arrondissement, Espace vie …)</a:t>
            </a:r>
          </a:p>
          <a:p>
            <a:pPr marL="285750" indent="-285750">
              <a:buFont typeface="Wingdings" panose="05000000000000000000" pitchFamily="2" charset="2"/>
              <a:buChar char="Ø"/>
              <a:tabLst>
                <a:tab pos="450850" algn="l"/>
              </a:tabLst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  <a:tabLst>
                <a:tab pos="450850" algn="l"/>
              </a:tabLst>
            </a:pPr>
            <a:r>
              <a:rPr lang="fr-FR" dirty="0"/>
              <a:t>Refonte du site internet</a:t>
            </a:r>
          </a:p>
        </p:txBody>
      </p:sp>
    </p:spTree>
    <p:extLst>
      <p:ext uri="{BB962C8B-B14F-4D97-AF65-F5344CB8AC3E}">
        <p14:creationId xmlns:p14="http://schemas.microsoft.com/office/powerpoint/2010/main" val="4059456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>
            <a:extLst>
              <a:ext uri="{FF2B5EF4-FFF2-40B4-BE49-F238E27FC236}">
                <a16:creationId xmlns:a16="http://schemas.microsoft.com/office/drawing/2014/main" id="{2F5D4A54-7EFA-410C-8CB2-99D2FF2A46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313" y="2781300"/>
            <a:ext cx="8497887" cy="1470025"/>
          </a:xfrm>
        </p:spPr>
        <p:txBody>
          <a:bodyPr>
            <a:normAutofit fontScale="90000"/>
          </a:bodyPr>
          <a:lstStyle/>
          <a:p>
            <a:r>
              <a:rPr lang="fr-FR" altLang="fr-FR" sz="5400" dirty="0">
                <a:solidFill>
                  <a:srgbClr val="0000FF"/>
                </a:solidFill>
              </a:rPr>
              <a:t>Rapport moral</a:t>
            </a:r>
            <a:br>
              <a:rPr lang="fr-FR" altLang="fr-FR" sz="5400" dirty="0">
                <a:solidFill>
                  <a:srgbClr val="0000FF"/>
                </a:solidFill>
              </a:rPr>
            </a:br>
            <a:r>
              <a:rPr lang="fr-FR" altLang="fr-FR" sz="5400" dirty="0">
                <a:solidFill>
                  <a:srgbClr val="0000FF"/>
                </a:solidFill>
              </a:rPr>
              <a:t>et Bilan d’activité </a:t>
            </a:r>
            <a:r>
              <a:rPr lang="fr-FR" altLang="fr-FR" sz="4800" dirty="0">
                <a:solidFill>
                  <a:srgbClr val="0000FF"/>
                </a:solidFill>
              </a:rPr>
              <a:t>2020</a:t>
            </a:r>
          </a:p>
        </p:txBody>
      </p:sp>
      <p:sp>
        <p:nvSpPr>
          <p:cNvPr id="6147" name="Sous-titre 2">
            <a:extLst>
              <a:ext uri="{FF2B5EF4-FFF2-40B4-BE49-F238E27FC236}">
                <a16:creationId xmlns:a16="http://schemas.microsoft.com/office/drawing/2014/main" id="{05BB2ED7-AC25-4A31-941D-7DC3B49C50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1913" y="4437063"/>
            <a:ext cx="6572250" cy="1728787"/>
          </a:xfrm>
        </p:spPr>
        <p:txBody>
          <a:bodyPr/>
          <a:lstStyle/>
          <a:p>
            <a:r>
              <a:rPr lang="fr-FR" altLang="fr-FR" b="1" dirty="0">
                <a:solidFill>
                  <a:schemeClr val="tx1"/>
                </a:solidFill>
              </a:rPr>
              <a:t>AG du 1</a:t>
            </a:r>
            <a:r>
              <a:rPr lang="fr-FR" altLang="fr-FR" b="1" baseline="30000" dirty="0">
                <a:solidFill>
                  <a:schemeClr val="tx1"/>
                </a:solidFill>
              </a:rPr>
              <a:t>er</a:t>
            </a:r>
            <a:r>
              <a:rPr lang="fr-FR" altLang="fr-FR" b="1" dirty="0">
                <a:solidFill>
                  <a:schemeClr val="tx1"/>
                </a:solidFill>
              </a:rPr>
              <a:t> avril2021</a:t>
            </a:r>
          </a:p>
          <a:p>
            <a:endParaRPr lang="fr-FR" altLang="fr-FR" b="1" dirty="0">
              <a:solidFill>
                <a:schemeClr val="tx1"/>
              </a:solidFill>
            </a:endParaRPr>
          </a:p>
          <a:p>
            <a:r>
              <a:rPr lang="fr-FR" altLang="fr-FR" sz="2400" dirty="0">
                <a:solidFill>
                  <a:schemeClr val="tx1"/>
                </a:solidFill>
              </a:rPr>
              <a:t>Dr Agnès BELLOCQ</a:t>
            </a:r>
          </a:p>
        </p:txBody>
      </p:sp>
      <p:pic>
        <p:nvPicPr>
          <p:cNvPr id="6148" name="Image 16" descr="Logo recupair.jpg">
            <a:extLst>
              <a:ext uri="{FF2B5EF4-FFF2-40B4-BE49-F238E27FC236}">
                <a16:creationId xmlns:a16="http://schemas.microsoft.com/office/drawing/2014/main" id="{5E8201B7-A2D4-45C6-B46F-D7C08ACE5B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692150"/>
            <a:ext cx="2447925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6F2EBE98-E45A-470A-9A8B-843DADE03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AG 1er avril 2021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9F2D550-1772-4EA0-9833-EF6A7EA9F6C8}"/>
              </a:ext>
            </a:extLst>
          </p:cNvPr>
          <p:cNvSpPr/>
          <p:nvPr/>
        </p:nvSpPr>
        <p:spPr>
          <a:xfrm>
            <a:off x="0" y="1428736"/>
            <a:ext cx="5715008" cy="71438"/>
          </a:xfrm>
          <a:prstGeom prst="rect">
            <a:avLst/>
          </a:prstGeom>
          <a:solidFill>
            <a:srgbClr val="F77615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  <a:scene3d>
            <a:camera prst="orthographicFront"/>
            <a:lightRig rig="contrasting" dir="t">
              <a:rot lat="0" lon="0" rev="78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7663A2-BDD7-448A-8FE0-765786B36E7E}"/>
              </a:ext>
            </a:extLst>
          </p:cNvPr>
          <p:cNvSpPr/>
          <p:nvPr/>
        </p:nvSpPr>
        <p:spPr>
          <a:xfrm>
            <a:off x="0" y="1571612"/>
            <a:ext cx="7000892" cy="71438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DE2098-8EA7-41FC-BEB8-A9B39F35504F}"/>
              </a:ext>
            </a:extLst>
          </p:cNvPr>
          <p:cNvSpPr/>
          <p:nvPr/>
        </p:nvSpPr>
        <p:spPr>
          <a:xfrm>
            <a:off x="7072330" y="1571612"/>
            <a:ext cx="357190" cy="71438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4666BA-32C6-493E-960F-08DA42D37E47}"/>
              </a:ext>
            </a:extLst>
          </p:cNvPr>
          <p:cNvSpPr/>
          <p:nvPr/>
        </p:nvSpPr>
        <p:spPr>
          <a:xfrm>
            <a:off x="7500958" y="1571612"/>
            <a:ext cx="142876" cy="71438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8F8E9F2-FB4E-4721-86AA-98DB96965EB8}"/>
              </a:ext>
            </a:extLst>
          </p:cNvPr>
          <p:cNvSpPr/>
          <p:nvPr/>
        </p:nvSpPr>
        <p:spPr>
          <a:xfrm>
            <a:off x="7858170" y="1571611"/>
            <a:ext cx="49961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59EFC17-6EAA-4B2D-9B02-689C26D72065}"/>
              </a:ext>
            </a:extLst>
          </p:cNvPr>
          <p:cNvSpPr/>
          <p:nvPr/>
        </p:nvSpPr>
        <p:spPr>
          <a:xfrm>
            <a:off x="7715272" y="1571611"/>
            <a:ext cx="71416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18FD7A-78B7-4239-AF2C-5FF8C4D9898A}"/>
              </a:ext>
            </a:extLst>
          </p:cNvPr>
          <p:cNvSpPr/>
          <p:nvPr/>
        </p:nvSpPr>
        <p:spPr>
          <a:xfrm>
            <a:off x="7979593" y="1571612"/>
            <a:ext cx="28800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910D430-83CE-4D27-9694-40B3DED285A0}"/>
              </a:ext>
            </a:extLst>
          </p:cNvPr>
          <p:cNvSpPr/>
          <p:nvPr/>
        </p:nvSpPr>
        <p:spPr>
          <a:xfrm>
            <a:off x="8074819" y="1571625"/>
            <a:ext cx="18000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BFA8136-A177-4F36-A310-349611E94D9A}"/>
              </a:ext>
            </a:extLst>
          </p:cNvPr>
          <p:cNvSpPr/>
          <p:nvPr/>
        </p:nvSpPr>
        <p:spPr>
          <a:xfrm>
            <a:off x="8155756" y="1574018"/>
            <a:ext cx="18000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9EF4828-9E43-49C0-8047-B6D799F327B4}"/>
              </a:ext>
            </a:extLst>
          </p:cNvPr>
          <p:cNvSpPr/>
          <p:nvPr/>
        </p:nvSpPr>
        <p:spPr>
          <a:xfrm>
            <a:off x="8239099" y="1574017"/>
            <a:ext cx="18000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085CA37-CB5D-4E64-8075-08F65645F4A4}"/>
              </a:ext>
            </a:extLst>
          </p:cNvPr>
          <p:cNvSpPr/>
          <p:nvPr/>
        </p:nvSpPr>
        <p:spPr>
          <a:xfrm>
            <a:off x="8320060" y="1574016"/>
            <a:ext cx="18000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5463753-6C22-49C8-87CC-EA20389A9F96}"/>
              </a:ext>
            </a:extLst>
          </p:cNvPr>
          <p:cNvSpPr/>
          <p:nvPr/>
        </p:nvSpPr>
        <p:spPr>
          <a:xfrm>
            <a:off x="8403350" y="1574039"/>
            <a:ext cx="18000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pic>
        <p:nvPicPr>
          <p:cNvPr id="4110" name="Image 16">
            <a:extLst>
              <a:ext uri="{FF2B5EF4-FFF2-40B4-BE49-F238E27FC236}">
                <a16:creationId xmlns:a16="http://schemas.microsoft.com/office/drawing/2014/main" id="{31A044B3-CC3C-4A26-8AEC-A89F652E17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214313"/>
            <a:ext cx="88423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1A54D1E2-83B2-4454-BB34-E5334ABB3010}"/>
              </a:ext>
            </a:extLst>
          </p:cNvPr>
          <p:cNvSpPr/>
          <p:nvPr/>
        </p:nvSpPr>
        <p:spPr>
          <a:xfrm>
            <a:off x="8489101" y="1574028"/>
            <a:ext cx="18000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4112" name="Titre 1">
            <a:extLst>
              <a:ext uri="{FF2B5EF4-FFF2-40B4-BE49-F238E27FC236}">
                <a16:creationId xmlns:a16="http://schemas.microsoft.com/office/drawing/2014/main" id="{FD588543-9B13-40FC-B890-88EE00BF0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214313"/>
            <a:ext cx="846455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fr-FR" altLang="fr-FR" sz="3200" b="1" dirty="0">
                <a:solidFill>
                  <a:schemeClr val="tx2"/>
                </a:solidFill>
                <a:latin typeface="+mn-lt"/>
              </a:rPr>
              <a:t>2020 : poursuite de la restructuration et adaptation à la crise sanitaire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09D4C8E-330B-4257-94B6-66A1AFDA0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55385" y="6461124"/>
            <a:ext cx="2728491" cy="365125"/>
          </a:xfrm>
        </p:spPr>
        <p:txBody>
          <a:bodyPr/>
          <a:lstStyle/>
          <a:p>
            <a:r>
              <a:rPr lang="fr-FR"/>
              <a:t>AG 1er avril 2021</a:t>
            </a:r>
            <a:endParaRPr lang="fr-FR" dirty="0"/>
          </a:p>
        </p:txBody>
      </p:sp>
      <p:sp>
        <p:nvSpPr>
          <p:cNvPr id="36" name="Sous-titre 2">
            <a:extLst>
              <a:ext uri="{FF2B5EF4-FFF2-40B4-BE49-F238E27FC236}">
                <a16:creationId xmlns:a16="http://schemas.microsoft.com/office/drawing/2014/main" id="{9EF11D13-4DED-4996-9449-F196650C0CB6}"/>
              </a:ext>
            </a:extLst>
          </p:cNvPr>
          <p:cNvSpPr txBox="1">
            <a:spLocks/>
          </p:cNvSpPr>
          <p:nvPr/>
        </p:nvSpPr>
        <p:spPr>
          <a:xfrm>
            <a:off x="350649" y="1892672"/>
            <a:ext cx="8340811" cy="45264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fr-FR" sz="2400" dirty="0">
                <a:ea typeface="Times New Roman" panose="02020603050405020304" pitchFamily="18" charset="0"/>
                <a:cs typeface="Arial" panose="020B0604020202020204" pitchFamily="34" charset="0"/>
              </a:rPr>
              <a:t>Consolidation de l’équipe de coordination</a:t>
            </a:r>
          </a:p>
          <a:p>
            <a:pPr marL="0" indent="0" algn="ctr">
              <a:spcBef>
                <a:spcPts val="0"/>
              </a:spcBef>
              <a:buNone/>
            </a:pPr>
            <a:endParaRPr lang="fr-FR" sz="18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fr-FR" sz="18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7E421C1-750C-440E-9E5D-02A9F7EA715E}"/>
              </a:ext>
            </a:extLst>
          </p:cNvPr>
          <p:cNvSpPr/>
          <p:nvPr/>
        </p:nvSpPr>
        <p:spPr>
          <a:xfrm>
            <a:off x="246084" y="2608058"/>
            <a:ext cx="28983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Coordination administrative : 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02CCADF-7ABF-4C2A-8C7A-FAF68512F953}"/>
              </a:ext>
            </a:extLst>
          </p:cNvPr>
          <p:cNvSpPr/>
          <p:nvPr/>
        </p:nvSpPr>
        <p:spPr>
          <a:xfrm>
            <a:off x="246084" y="3115405"/>
            <a:ext cx="16925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dirty="0"/>
              <a:t>1 secrétaire</a:t>
            </a:r>
          </a:p>
          <a:p>
            <a:pPr algn="ctr"/>
            <a:r>
              <a:rPr lang="fr-FR" sz="1200" dirty="0"/>
              <a:t>mi mai 2019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7274296-D6B0-417C-817C-D6D0CF5C04BC}"/>
              </a:ext>
            </a:extLst>
          </p:cNvPr>
          <p:cNvSpPr/>
          <p:nvPr/>
        </p:nvSpPr>
        <p:spPr>
          <a:xfrm>
            <a:off x="349321" y="3715943"/>
            <a:ext cx="16925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dirty="0"/>
              <a:t>1 coordinatrice administrative</a:t>
            </a:r>
          </a:p>
        </p:txBody>
      </p:sp>
      <p:sp>
        <p:nvSpPr>
          <p:cNvPr id="17" name="Flèche : droite 16">
            <a:extLst>
              <a:ext uri="{FF2B5EF4-FFF2-40B4-BE49-F238E27FC236}">
                <a16:creationId xmlns:a16="http://schemas.microsoft.com/office/drawing/2014/main" id="{04721687-16E3-4E7B-98F6-7060D9FB7362}"/>
              </a:ext>
            </a:extLst>
          </p:cNvPr>
          <p:cNvSpPr/>
          <p:nvPr/>
        </p:nvSpPr>
        <p:spPr>
          <a:xfrm>
            <a:off x="1708371" y="3209830"/>
            <a:ext cx="3883315" cy="2086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Flèche : droite 44">
            <a:extLst>
              <a:ext uri="{FF2B5EF4-FFF2-40B4-BE49-F238E27FC236}">
                <a16:creationId xmlns:a16="http://schemas.microsoft.com/office/drawing/2014/main" id="{D61DE72B-101A-4948-91A2-445ECC88D26F}"/>
              </a:ext>
            </a:extLst>
          </p:cNvPr>
          <p:cNvSpPr/>
          <p:nvPr/>
        </p:nvSpPr>
        <p:spPr>
          <a:xfrm>
            <a:off x="5639667" y="3184253"/>
            <a:ext cx="3195088" cy="2341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Flèche : droite 45">
            <a:extLst>
              <a:ext uri="{FF2B5EF4-FFF2-40B4-BE49-F238E27FC236}">
                <a16:creationId xmlns:a16="http://schemas.microsoft.com/office/drawing/2014/main" id="{0931429F-9FCD-4D0D-8457-34AF1606AB0C}"/>
              </a:ext>
            </a:extLst>
          </p:cNvPr>
          <p:cNvSpPr/>
          <p:nvPr/>
        </p:nvSpPr>
        <p:spPr>
          <a:xfrm>
            <a:off x="3479166" y="3766967"/>
            <a:ext cx="3776169" cy="2086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713CB43-7894-4BD2-8D34-6990CA0F127B}"/>
              </a:ext>
            </a:extLst>
          </p:cNvPr>
          <p:cNvSpPr/>
          <p:nvPr/>
        </p:nvSpPr>
        <p:spPr>
          <a:xfrm>
            <a:off x="4769393" y="2466400"/>
            <a:ext cx="169256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dirty="0"/>
              <a:t>Arrêt maladie et congé maternité</a:t>
            </a:r>
          </a:p>
          <a:p>
            <a:pPr algn="ctr"/>
            <a:r>
              <a:rPr lang="fr-FR" sz="1400" dirty="0"/>
              <a:t>1</a:t>
            </a:r>
            <a:r>
              <a:rPr lang="fr-FR" sz="1400" baseline="30000" dirty="0"/>
              <a:t>er</a:t>
            </a:r>
            <a:r>
              <a:rPr lang="fr-FR" sz="1400" dirty="0"/>
              <a:t> Septembre 2020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C78B195-D073-419B-843D-2E1003868CA6}"/>
              </a:ext>
            </a:extLst>
          </p:cNvPr>
          <p:cNvSpPr/>
          <p:nvPr/>
        </p:nvSpPr>
        <p:spPr>
          <a:xfrm>
            <a:off x="3070029" y="3975584"/>
            <a:ext cx="11599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dirty="0"/>
              <a:t>Embauche </a:t>
            </a:r>
          </a:p>
          <a:p>
            <a:pPr algn="ctr"/>
            <a:r>
              <a:rPr lang="fr-FR" sz="1400" dirty="0"/>
              <a:t>20 avril 2020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972AAE3-F2C5-48A0-A35D-26F5DF415651}"/>
              </a:ext>
            </a:extLst>
          </p:cNvPr>
          <p:cNvSpPr/>
          <p:nvPr/>
        </p:nvSpPr>
        <p:spPr>
          <a:xfrm>
            <a:off x="6464691" y="4005072"/>
            <a:ext cx="14882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dirty="0"/>
              <a:t>Démission </a:t>
            </a:r>
          </a:p>
          <a:p>
            <a:pPr algn="ctr"/>
            <a:r>
              <a:rPr lang="fr-FR" sz="1400" dirty="0"/>
              <a:t>Départ octobre 2020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E941413-7867-4868-B7B0-2F3F3074D4F6}"/>
              </a:ext>
            </a:extLst>
          </p:cNvPr>
          <p:cNvSpPr/>
          <p:nvPr/>
        </p:nvSpPr>
        <p:spPr>
          <a:xfrm>
            <a:off x="316534" y="4728029"/>
            <a:ext cx="818156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Coordination kiné : </a:t>
            </a:r>
            <a:r>
              <a:rPr lang="fr-FR" sz="1600" dirty="0"/>
              <a:t>Départ  de  David  PANTEIX  </a:t>
            </a:r>
          </a:p>
          <a:p>
            <a:r>
              <a:rPr lang="fr-FR" sz="1600" dirty="0"/>
              <a:t>		Arrivée de Jean-Charles  LAPORTE  et  Pierre  KOUROVSKY  </a:t>
            </a:r>
          </a:p>
          <a:p>
            <a:r>
              <a:rPr lang="fr-FR" sz="1600" dirty="0"/>
              <a:t>		en  appui  de  Vincent MARSON </a:t>
            </a:r>
          </a:p>
        </p:txBody>
      </p:sp>
      <p:sp>
        <p:nvSpPr>
          <p:cNvPr id="52" name="Flèche : droite 51">
            <a:extLst>
              <a:ext uri="{FF2B5EF4-FFF2-40B4-BE49-F238E27FC236}">
                <a16:creationId xmlns:a16="http://schemas.microsoft.com/office/drawing/2014/main" id="{E4DC625C-BAAB-42C1-9123-D8D3F209A901}"/>
              </a:ext>
            </a:extLst>
          </p:cNvPr>
          <p:cNvSpPr/>
          <p:nvPr/>
        </p:nvSpPr>
        <p:spPr>
          <a:xfrm>
            <a:off x="8126930" y="3743403"/>
            <a:ext cx="720046" cy="2441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4EC2916-319F-4043-ABD3-CF40054DBE2E}"/>
              </a:ext>
            </a:extLst>
          </p:cNvPr>
          <p:cNvSpPr/>
          <p:nvPr/>
        </p:nvSpPr>
        <p:spPr>
          <a:xfrm>
            <a:off x="349321" y="5674011"/>
            <a:ext cx="818156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Coordination médicale : </a:t>
            </a:r>
            <a:r>
              <a:rPr lang="fr-FR" sz="1600" dirty="0"/>
              <a:t>Dr </a:t>
            </a:r>
            <a:r>
              <a:rPr lang="fr-FR" sz="1600" dirty="0" err="1"/>
              <a:t>Fadia</a:t>
            </a:r>
            <a:r>
              <a:rPr lang="fr-FR" sz="1600" dirty="0"/>
              <a:t> AYOUB, Dr Agnès BELLOCQ et Dr Armelle MARCEAU</a:t>
            </a:r>
          </a:p>
          <a:p>
            <a:r>
              <a:rPr lang="fr-FR" sz="1600" dirty="0"/>
              <a:t>	Arrivée en novembre 2020 de Dr Yasmine BOUZNAD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79AF3385-69D3-47AC-92A1-A5B094EA5ED4}"/>
              </a:ext>
            </a:extLst>
          </p:cNvPr>
          <p:cNvSpPr txBox="1"/>
          <p:nvPr/>
        </p:nvSpPr>
        <p:spPr>
          <a:xfrm>
            <a:off x="2703779" y="2953522"/>
            <a:ext cx="15507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dirty="0"/>
              <a:t>Nadia ALI SAID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20BF4A4C-0B31-4619-813A-CCD5B308A80E}"/>
              </a:ext>
            </a:extLst>
          </p:cNvPr>
          <p:cNvSpPr txBox="1"/>
          <p:nvPr/>
        </p:nvSpPr>
        <p:spPr>
          <a:xfrm>
            <a:off x="6333465" y="2922873"/>
            <a:ext cx="210653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dirty="0"/>
              <a:t>Christine COUTZOUKIS</a:t>
            </a: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6730C48B-E813-4B51-8CB9-630D2E4E58C3}"/>
              </a:ext>
            </a:extLst>
          </p:cNvPr>
          <p:cNvSpPr txBox="1"/>
          <p:nvPr/>
        </p:nvSpPr>
        <p:spPr>
          <a:xfrm>
            <a:off x="7748903" y="3470002"/>
            <a:ext cx="13032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dirty="0"/>
              <a:t> Jennifer BADA</a:t>
            </a:r>
          </a:p>
        </p:txBody>
      </p:sp>
    </p:spTree>
    <p:extLst>
      <p:ext uri="{BB962C8B-B14F-4D97-AF65-F5344CB8AC3E}">
        <p14:creationId xmlns:p14="http://schemas.microsoft.com/office/powerpoint/2010/main" val="2364748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9F2D550-1772-4EA0-9833-EF6A7EA9F6C8}"/>
              </a:ext>
            </a:extLst>
          </p:cNvPr>
          <p:cNvSpPr/>
          <p:nvPr/>
        </p:nvSpPr>
        <p:spPr>
          <a:xfrm>
            <a:off x="0" y="1428736"/>
            <a:ext cx="5715008" cy="71438"/>
          </a:xfrm>
          <a:prstGeom prst="rect">
            <a:avLst/>
          </a:prstGeom>
          <a:solidFill>
            <a:srgbClr val="F77615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  <a:scene3d>
            <a:camera prst="orthographicFront"/>
            <a:lightRig rig="contrasting" dir="t">
              <a:rot lat="0" lon="0" rev="78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7663A2-BDD7-448A-8FE0-765786B36E7E}"/>
              </a:ext>
            </a:extLst>
          </p:cNvPr>
          <p:cNvSpPr/>
          <p:nvPr/>
        </p:nvSpPr>
        <p:spPr>
          <a:xfrm>
            <a:off x="0" y="1571612"/>
            <a:ext cx="7000892" cy="71438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DE2098-8EA7-41FC-BEB8-A9B39F35504F}"/>
              </a:ext>
            </a:extLst>
          </p:cNvPr>
          <p:cNvSpPr/>
          <p:nvPr/>
        </p:nvSpPr>
        <p:spPr>
          <a:xfrm>
            <a:off x="7072330" y="1571612"/>
            <a:ext cx="357190" cy="71438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4666BA-32C6-493E-960F-08DA42D37E47}"/>
              </a:ext>
            </a:extLst>
          </p:cNvPr>
          <p:cNvSpPr/>
          <p:nvPr/>
        </p:nvSpPr>
        <p:spPr>
          <a:xfrm>
            <a:off x="7500958" y="1571612"/>
            <a:ext cx="142876" cy="71438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8F8E9F2-FB4E-4721-86AA-98DB96965EB8}"/>
              </a:ext>
            </a:extLst>
          </p:cNvPr>
          <p:cNvSpPr/>
          <p:nvPr/>
        </p:nvSpPr>
        <p:spPr>
          <a:xfrm>
            <a:off x="7858170" y="1571611"/>
            <a:ext cx="49961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59EFC17-6EAA-4B2D-9B02-689C26D72065}"/>
              </a:ext>
            </a:extLst>
          </p:cNvPr>
          <p:cNvSpPr/>
          <p:nvPr/>
        </p:nvSpPr>
        <p:spPr>
          <a:xfrm>
            <a:off x="7715272" y="1571611"/>
            <a:ext cx="71416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18FD7A-78B7-4239-AF2C-5FF8C4D9898A}"/>
              </a:ext>
            </a:extLst>
          </p:cNvPr>
          <p:cNvSpPr/>
          <p:nvPr/>
        </p:nvSpPr>
        <p:spPr>
          <a:xfrm>
            <a:off x="7979593" y="1571612"/>
            <a:ext cx="28800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910D430-83CE-4D27-9694-40B3DED285A0}"/>
              </a:ext>
            </a:extLst>
          </p:cNvPr>
          <p:cNvSpPr/>
          <p:nvPr/>
        </p:nvSpPr>
        <p:spPr>
          <a:xfrm>
            <a:off x="8074819" y="1571625"/>
            <a:ext cx="18000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BFA8136-A177-4F36-A310-349611E94D9A}"/>
              </a:ext>
            </a:extLst>
          </p:cNvPr>
          <p:cNvSpPr/>
          <p:nvPr/>
        </p:nvSpPr>
        <p:spPr>
          <a:xfrm>
            <a:off x="8155756" y="1574018"/>
            <a:ext cx="18000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9EF4828-9E43-49C0-8047-B6D799F327B4}"/>
              </a:ext>
            </a:extLst>
          </p:cNvPr>
          <p:cNvSpPr/>
          <p:nvPr/>
        </p:nvSpPr>
        <p:spPr>
          <a:xfrm>
            <a:off x="8239099" y="1574017"/>
            <a:ext cx="18000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085CA37-CB5D-4E64-8075-08F65645F4A4}"/>
              </a:ext>
            </a:extLst>
          </p:cNvPr>
          <p:cNvSpPr/>
          <p:nvPr/>
        </p:nvSpPr>
        <p:spPr>
          <a:xfrm>
            <a:off x="8320060" y="1574016"/>
            <a:ext cx="18000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5463753-6C22-49C8-87CC-EA20389A9F96}"/>
              </a:ext>
            </a:extLst>
          </p:cNvPr>
          <p:cNvSpPr/>
          <p:nvPr/>
        </p:nvSpPr>
        <p:spPr>
          <a:xfrm>
            <a:off x="8403350" y="1574039"/>
            <a:ext cx="18000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pic>
        <p:nvPicPr>
          <p:cNvPr id="4110" name="Image 16">
            <a:extLst>
              <a:ext uri="{FF2B5EF4-FFF2-40B4-BE49-F238E27FC236}">
                <a16:creationId xmlns:a16="http://schemas.microsoft.com/office/drawing/2014/main" id="{31A044B3-CC3C-4A26-8AEC-A89F652E17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214313"/>
            <a:ext cx="88423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1A54D1E2-83B2-4454-BB34-E5334ABB3010}"/>
              </a:ext>
            </a:extLst>
          </p:cNvPr>
          <p:cNvSpPr/>
          <p:nvPr/>
        </p:nvSpPr>
        <p:spPr>
          <a:xfrm>
            <a:off x="8489101" y="1574028"/>
            <a:ext cx="18000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4112" name="Titre 1">
            <a:extLst>
              <a:ext uri="{FF2B5EF4-FFF2-40B4-BE49-F238E27FC236}">
                <a16:creationId xmlns:a16="http://schemas.microsoft.com/office/drawing/2014/main" id="{FD588543-9B13-40FC-B890-88EE00BF0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214313"/>
            <a:ext cx="8464550" cy="1143000"/>
          </a:xfrm>
        </p:spPr>
        <p:txBody>
          <a:bodyPr/>
          <a:lstStyle/>
          <a:p>
            <a:pPr algn="ctr" eaLnBrk="1" hangingPunct="1"/>
            <a:r>
              <a:rPr lang="fr-FR" altLang="fr-FR" sz="3600" b="1" dirty="0">
                <a:solidFill>
                  <a:schemeClr val="tx2"/>
                </a:solidFill>
                <a:latin typeface="+mn-lt"/>
              </a:rPr>
              <a:t>Prescriptions en 2020</a:t>
            </a:r>
            <a:endParaRPr lang="fr-FR" altLang="fr-FR" sz="32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09D4C8E-330B-4257-94B6-66A1AFDA0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36407" y="6364767"/>
            <a:ext cx="2757729" cy="365125"/>
          </a:xfrm>
        </p:spPr>
        <p:txBody>
          <a:bodyPr/>
          <a:lstStyle/>
          <a:p>
            <a:r>
              <a:rPr lang="fr-FR"/>
              <a:t>AG 1er avril 2021</a:t>
            </a:r>
            <a:endParaRPr lang="fr-FR" dirty="0"/>
          </a:p>
        </p:txBody>
      </p:sp>
      <p:graphicFrame>
        <p:nvGraphicFramePr>
          <p:cNvPr id="21" name="Graphique 20">
            <a:extLst>
              <a:ext uri="{FF2B5EF4-FFF2-40B4-BE49-F238E27FC236}">
                <a16:creationId xmlns:a16="http://schemas.microsoft.com/office/drawing/2014/main" id="{E97DDF33-E2C8-487A-A10F-23B7F1BB63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6487567"/>
              </p:ext>
            </p:extLst>
          </p:nvPr>
        </p:nvGraphicFramePr>
        <p:xfrm>
          <a:off x="527183" y="1984901"/>
          <a:ext cx="7646573" cy="3733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6" name="ZoneTexte 25">
            <a:extLst>
              <a:ext uri="{FF2B5EF4-FFF2-40B4-BE49-F238E27FC236}">
                <a16:creationId xmlns:a16="http://schemas.microsoft.com/office/drawing/2014/main" id="{D8BFEFC6-B381-4D51-BAD4-31AC220F8913}"/>
              </a:ext>
            </a:extLst>
          </p:cNvPr>
          <p:cNvSpPr txBox="1"/>
          <p:nvPr/>
        </p:nvSpPr>
        <p:spPr>
          <a:xfrm>
            <a:off x="7693800" y="3577454"/>
            <a:ext cx="65799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/>
              <a:t>- 22%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86D1861-EB88-48A0-A9F7-990AD575ED63}"/>
              </a:ext>
            </a:extLst>
          </p:cNvPr>
          <p:cNvSpPr/>
          <p:nvPr/>
        </p:nvSpPr>
        <p:spPr>
          <a:xfrm>
            <a:off x="183356" y="1670282"/>
            <a:ext cx="87772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/>
              <a:t>Baisse dans un contexte COVID </a:t>
            </a:r>
          </a:p>
          <a:p>
            <a:pPr algn="ctr"/>
            <a:r>
              <a:rPr lang="fr-FR" dirty="0"/>
              <a:t>avec 3 mois et demi de confinement et 2 mois de fermeture des cabinets de kinésithérapie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D7BC09EB-EA98-495D-973A-4E80FC3BDBCE}"/>
              </a:ext>
            </a:extLst>
          </p:cNvPr>
          <p:cNvSpPr txBox="1"/>
          <p:nvPr/>
        </p:nvSpPr>
        <p:spPr>
          <a:xfrm>
            <a:off x="372641" y="5755093"/>
            <a:ext cx="62556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/>
              <a:t>Persistance d’ une majorité de prescriptions hospitalières (75%)</a:t>
            </a:r>
          </a:p>
          <a:p>
            <a:r>
              <a:rPr lang="fr-FR" sz="1600" dirty="0"/>
              <a:t>Prescriptions de ville : 79% pneumologues et 21% médecins généralistes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Graphique 20">
            <a:extLst>
              <a:ext uri="{FF2B5EF4-FFF2-40B4-BE49-F238E27FC236}">
                <a16:creationId xmlns:a16="http://schemas.microsoft.com/office/drawing/2014/main" id="{84EEBC8A-36E0-47CA-962F-9F4BC7EE69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3908485"/>
              </p:ext>
            </p:extLst>
          </p:nvPr>
        </p:nvGraphicFramePr>
        <p:xfrm>
          <a:off x="22961" y="2558543"/>
          <a:ext cx="8398389" cy="4456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59F2D550-1772-4EA0-9833-EF6A7EA9F6C8}"/>
              </a:ext>
            </a:extLst>
          </p:cNvPr>
          <p:cNvSpPr/>
          <p:nvPr/>
        </p:nvSpPr>
        <p:spPr>
          <a:xfrm>
            <a:off x="22961" y="1160216"/>
            <a:ext cx="5715008" cy="71438"/>
          </a:xfrm>
          <a:prstGeom prst="rect">
            <a:avLst/>
          </a:prstGeom>
          <a:solidFill>
            <a:srgbClr val="F77615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  <a:scene3d>
            <a:camera prst="orthographicFront"/>
            <a:lightRig rig="contrasting" dir="t">
              <a:rot lat="0" lon="0" rev="78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7663A2-BDD7-448A-8FE0-765786B36E7E}"/>
              </a:ext>
            </a:extLst>
          </p:cNvPr>
          <p:cNvSpPr/>
          <p:nvPr/>
        </p:nvSpPr>
        <p:spPr>
          <a:xfrm>
            <a:off x="22961" y="1312985"/>
            <a:ext cx="7000892" cy="71438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DE2098-8EA7-41FC-BEB8-A9B39F35504F}"/>
              </a:ext>
            </a:extLst>
          </p:cNvPr>
          <p:cNvSpPr/>
          <p:nvPr/>
        </p:nvSpPr>
        <p:spPr>
          <a:xfrm>
            <a:off x="7072330" y="1297292"/>
            <a:ext cx="357190" cy="71438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4666BA-32C6-493E-960F-08DA42D37E47}"/>
              </a:ext>
            </a:extLst>
          </p:cNvPr>
          <p:cNvSpPr/>
          <p:nvPr/>
        </p:nvSpPr>
        <p:spPr>
          <a:xfrm>
            <a:off x="7500958" y="1297292"/>
            <a:ext cx="142876" cy="71438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8F8E9F2-FB4E-4721-86AA-98DB96965EB8}"/>
              </a:ext>
            </a:extLst>
          </p:cNvPr>
          <p:cNvSpPr/>
          <p:nvPr/>
        </p:nvSpPr>
        <p:spPr>
          <a:xfrm>
            <a:off x="7858170" y="1297291"/>
            <a:ext cx="49961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59EFC17-6EAA-4B2D-9B02-689C26D72065}"/>
              </a:ext>
            </a:extLst>
          </p:cNvPr>
          <p:cNvSpPr/>
          <p:nvPr/>
        </p:nvSpPr>
        <p:spPr>
          <a:xfrm>
            <a:off x="7715272" y="1297291"/>
            <a:ext cx="71416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18FD7A-78B7-4239-AF2C-5FF8C4D9898A}"/>
              </a:ext>
            </a:extLst>
          </p:cNvPr>
          <p:cNvSpPr/>
          <p:nvPr/>
        </p:nvSpPr>
        <p:spPr>
          <a:xfrm>
            <a:off x="7979593" y="1297292"/>
            <a:ext cx="28800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910D430-83CE-4D27-9694-40B3DED285A0}"/>
              </a:ext>
            </a:extLst>
          </p:cNvPr>
          <p:cNvSpPr/>
          <p:nvPr/>
        </p:nvSpPr>
        <p:spPr>
          <a:xfrm>
            <a:off x="8074819" y="1297305"/>
            <a:ext cx="18000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BFA8136-A177-4F36-A310-349611E94D9A}"/>
              </a:ext>
            </a:extLst>
          </p:cNvPr>
          <p:cNvSpPr/>
          <p:nvPr/>
        </p:nvSpPr>
        <p:spPr>
          <a:xfrm>
            <a:off x="8155756" y="1299698"/>
            <a:ext cx="18000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9EF4828-9E43-49C0-8047-B6D799F327B4}"/>
              </a:ext>
            </a:extLst>
          </p:cNvPr>
          <p:cNvSpPr/>
          <p:nvPr/>
        </p:nvSpPr>
        <p:spPr>
          <a:xfrm>
            <a:off x="8239099" y="1299697"/>
            <a:ext cx="18000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085CA37-CB5D-4E64-8075-08F65645F4A4}"/>
              </a:ext>
            </a:extLst>
          </p:cNvPr>
          <p:cNvSpPr/>
          <p:nvPr/>
        </p:nvSpPr>
        <p:spPr>
          <a:xfrm>
            <a:off x="8320060" y="1299696"/>
            <a:ext cx="18000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5463753-6C22-49C8-87CC-EA20389A9F96}"/>
              </a:ext>
            </a:extLst>
          </p:cNvPr>
          <p:cNvSpPr/>
          <p:nvPr/>
        </p:nvSpPr>
        <p:spPr>
          <a:xfrm>
            <a:off x="8403350" y="1299719"/>
            <a:ext cx="18000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pic>
        <p:nvPicPr>
          <p:cNvPr id="4110" name="Image 16">
            <a:extLst>
              <a:ext uri="{FF2B5EF4-FFF2-40B4-BE49-F238E27FC236}">
                <a16:creationId xmlns:a16="http://schemas.microsoft.com/office/drawing/2014/main" id="{31A044B3-CC3C-4A26-8AEC-A89F652E17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214313"/>
            <a:ext cx="88423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1A54D1E2-83B2-4454-BB34-E5334ABB3010}"/>
              </a:ext>
            </a:extLst>
          </p:cNvPr>
          <p:cNvSpPr/>
          <p:nvPr/>
        </p:nvSpPr>
        <p:spPr>
          <a:xfrm>
            <a:off x="8489101" y="1299708"/>
            <a:ext cx="18000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4112" name="Titre 1">
            <a:extLst>
              <a:ext uri="{FF2B5EF4-FFF2-40B4-BE49-F238E27FC236}">
                <a16:creationId xmlns:a16="http://schemas.microsoft.com/office/drawing/2014/main" id="{FD588543-9B13-40FC-B890-88EE00BF0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214313"/>
            <a:ext cx="8464550" cy="1143000"/>
          </a:xfrm>
        </p:spPr>
        <p:txBody>
          <a:bodyPr/>
          <a:lstStyle/>
          <a:p>
            <a:pPr algn="ctr" eaLnBrk="1" hangingPunct="1"/>
            <a:r>
              <a:rPr lang="fr-FR" altLang="fr-FR" sz="3600" b="1" dirty="0">
                <a:solidFill>
                  <a:schemeClr val="tx2"/>
                </a:solidFill>
                <a:latin typeface="+mn-lt"/>
              </a:rPr>
              <a:t>Prescriptions en 2020</a:t>
            </a:r>
            <a:endParaRPr lang="fr-FR" altLang="fr-FR" sz="32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09D4C8E-330B-4257-94B6-66A1AFDA0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33364" y="6492875"/>
            <a:ext cx="1829469" cy="365125"/>
          </a:xfrm>
        </p:spPr>
        <p:txBody>
          <a:bodyPr/>
          <a:lstStyle/>
          <a:p>
            <a:r>
              <a:rPr lang="fr-FR" dirty="0"/>
              <a:t>AG 1er avril 2021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F12969-BAFF-4DD5-9711-EE0E8DA6434E}"/>
              </a:ext>
            </a:extLst>
          </p:cNvPr>
          <p:cNvSpPr/>
          <p:nvPr/>
        </p:nvSpPr>
        <p:spPr>
          <a:xfrm>
            <a:off x="474422" y="1528379"/>
            <a:ext cx="81951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arrêt à partir du 1er confinement avec reprise progressive avant la fin dès mai </a:t>
            </a:r>
          </a:p>
          <a:p>
            <a:pPr algn="ctr"/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puis afflux important fin 2020 sans impact du 2</a:t>
            </a:r>
            <a:r>
              <a:rPr lang="fr-FR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ème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confinement : </a:t>
            </a:r>
          </a:p>
          <a:p>
            <a:pPr algn="ctr"/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besoins accrus  par détérioration des patients (sédentarité imposée)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428605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5C53FE7A-047B-4A70-8E92-AC9E26A3D4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8123" y="1935444"/>
            <a:ext cx="2780016" cy="213676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9F2D550-1772-4EA0-9833-EF6A7EA9F6C8}"/>
              </a:ext>
            </a:extLst>
          </p:cNvPr>
          <p:cNvSpPr/>
          <p:nvPr/>
        </p:nvSpPr>
        <p:spPr>
          <a:xfrm>
            <a:off x="0" y="1428736"/>
            <a:ext cx="5715008" cy="71438"/>
          </a:xfrm>
          <a:prstGeom prst="rect">
            <a:avLst/>
          </a:prstGeom>
          <a:solidFill>
            <a:srgbClr val="F77615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  <a:scene3d>
            <a:camera prst="orthographicFront"/>
            <a:lightRig rig="contrasting" dir="t">
              <a:rot lat="0" lon="0" rev="78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7663A2-BDD7-448A-8FE0-765786B36E7E}"/>
              </a:ext>
            </a:extLst>
          </p:cNvPr>
          <p:cNvSpPr/>
          <p:nvPr/>
        </p:nvSpPr>
        <p:spPr>
          <a:xfrm>
            <a:off x="0" y="1571612"/>
            <a:ext cx="7000892" cy="71438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DE2098-8EA7-41FC-BEB8-A9B39F35504F}"/>
              </a:ext>
            </a:extLst>
          </p:cNvPr>
          <p:cNvSpPr/>
          <p:nvPr/>
        </p:nvSpPr>
        <p:spPr>
          <a:xfrm>
            <a:off x="7072330" y="1571612"/>
            <a:ext cx="357190" cy="71438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4666BA-32C6-493E-960F-08DA42D37E47}"/>
              </a:ext>
            </a:extLst>
          </p:cNvPr>
          <p:cNvSpPr/>
          <p:nvPr/>
        </p:nvSpPr>
        <p:spPr>
          <a:xfrm>
            <a:off x="7500958" y="1571612"/>
            <a:ext cx="142876" cy="71438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8F8E9F2-FB4E-4721-86AA-98DB96965EB8}"/>
              </a:ext>
            </a:extLst>
          </p:cNvPr>
          <p:cNvSpPr/>
          <p:nvPr/>
        </p:nvSpPr>
        <p:spPr>
          <a:xfrm>
            <a:off x="7858170" y="1571611"/>
            <a:ext cx="49961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59EFC17-6EAA-4B2D-9B02-689C26D72065}"/>
              </a:ext>
            </a:extLst>
          </p:cNvPr>
          <p:cNvSpPr/>
          <p:nvPr/>
        </p:nvSpPr>
        <p:spPr>
          <a:xfrm>
            <a:off x="7715272" y="1571611"/>
            <a:ext cx="71416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18FD7A-78B7-4239-AF2C-5FF8C4D9898A}"/>
              </a:ext>
            </a:extLst>
          </p:cNvPr>
          <p:cNvSpPr/>
          <p:nvPr/>
        </p:nvSpPr>
        <p:spPr>
          <a:xfrm>
            <a:off x="7979593" y="1571612"/>
            <a:ext cx="28800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910D430-83CE-4D27-9694-40B3DED285A0}"/>
              </a:ext>
            </a:extLst>
          </p:cNvPr>
          <p:cNvSpPr/>
          <p:nvPr/>
        </p:nvSpPr>
        <p:spPr>
          <a:xfrm>
            <a:off x="8074819" y="1571625"/>
            <a:ext cx="18000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BFA8136-A177-4F36-A310-349611E94D9A}"/>
              </a:ext>
            </a:extLst>
          </p:cNvPr>
          <p:cNvSpPr/>
          <p:nvPr/>
        </p:nvSpPr>
        <p:spPr>
          <a:xfrm>
            <a:off x="8155756" y="1574018"/>
            <a:ext cx="18000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9EF4828-9E43-49C0-8047-B6D799F327B4}"/>
              </a:ext>
            </a:extLst>
          </p:cNvPr>
          <p:cNvSpPr/>
          <p:nvPr/>
        </p:nvSpPr>
        <p:spPr>
          <a:xfrm>
            <a:off x="8239099" y="1574017"/>
            <a:ext cx="18000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085CA37-CB5D-4E64-8075-08F65645F4A4}"/>
              </a:ext>
            </a:extLst>
          </p:cNvPr>
          <p:cNvSpPr/>
          <p:nvPr/>
        </p:nvSpPr>
        <p:spPr>
          <a:xfrm>
            <a:off x="8320060" y="1574016"/>
            <a:ext cx="18000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5463753-6C22-49C8-87CC-EA20389A9F96}"/>
              </a:ext>
            </a:extLst>
          </p:cNvPr>
          <p:cNvSpPr/>
          <p:nvPr/>
        </p:nvSpPr>
        <p:spPr>
          <a:xfrm>
            <a:off x="8403350" y="1574039"/>
            <a:ext cx="18000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pic>
        <p:nvPicPr>
          <p:cNvPr id="4110" name="Image 16">
            <a:extLst>
              <a:ext uri="{FF2B5EF4-FFF2-40B4-BE49-F238E27FC236}">
                <a16:creationId xmlns:a16="http://schemas.microsoft.com/office/drawing/2014/main" id="{31A044B3-CC3C-4A26-8AEC-A89F652E17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214313"/>
            <a:ext cx="88423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1A54D1E2-83B2-4454-BB34-E5334ABB3010}"/>
              </a:ext>
            </a:extLst>
          </p:cNvPr>
          <p:cNvSpPr/>
          <p:nvPr/>
        </p:nvSpPr>
        <p:spPr>
          <a:xfrm>
            <a:off x="8489101" y="1574028"/>
            <a:ext cx="18000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4112" name="Titre 1">
            <a:extLst>
              <a:ext uri="{FF2B5EF4-FFF2-40B4-BE49-F238E27FC236}">
                <a16:creationId xmlns:a16="http://schemas.microsoft.com/office/drawing/2014/main" id="{FD588543-9B13-40FC-B890-88EE00BF0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51" y="394546"/>
            <a:ext cx="846455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fr-FR" altLang="fr-FR" sz="3200" b="1" dirty="0">
                <a:solidFill>
                  <a:schemeClr val="tx2"/>
                </a:solidFill>
                <a:latin typeface="+mn-lt"/>
              </a:rPr>
              <a:t>Démographie des patients orientés en 2020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09D4C8E-330B-4257-94B6-66A1AFDA0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1753" y="6461124"/>
            <a:ext cx="2638453" cy="365125"/>
          </a:xfrm>
        </p:spPr>
        <p:txBody>
          <a:bodyPr/>
          <a:lstStyle/>
          <a:p>
            <a:r>
              <a:rPr lang="fr-FR"/>
              <a:t>AG 1er avril 2021</a:t>
            </a:r>
            <a:endParaRPr lang="fr-FR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6FDCF89-15C1-4939-83BF-7B0212266EDA}"/>
              </a:ext>
            </a:extLst>
          </p:cNvPr>
          <p:cNvSpPr/>
          <p:nvPr/>
        </p:nvSpPr>
        <p:spPr>
          <a:xfrm>
            <a:off x="213935" y="2043388"/>
            <a:ext cx="885627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Persistance d’une surreprésentation de Paris et de la petite couronne :</a:t>
            </a:r>
          </a:p>
          <a:p>
            <a:r>
              <a:rPr lang="fr-FR" sz="1600" dirty="0"/>
              <a:t>en lien avec la densité de population et des professionnels de santé </a:t>
            </a:r>
          </a:p>
          <a:p>
            <a:r>
              <a:rPr lang="fr-FR" sz="1600" dirty="0"/>
              <a:t>+ nécessité de </a:t>
            </a:r>
            <a:r>
              <a:rPr lang="fr-F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mieux faire connaitre le réseau en grande couronne</a:t>
            </a:r>
          </a:p>
          <a:p>
            <a:endParaRPr lang="fr-FR" sz="16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sz="16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sz="16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355600" algn="l"/>
              </a:tabLst>
            </a:pPr>
            <a:r>
              <a:rPr lang="fr-FR" sz="1600" dirty="0"/>
              <a:t>50% femmes</a:t>
            </a:r>
          </a:p>
          <a:p>
            <a:pPr>
              <a:tabLst>
                <a:tab pos="355600" algn="l"/>
              </a:tabLst>
            </a:pPr>
            <a:r>
              <a:rPr lang="fr-FR" sz="1600" dirty="0"/>
              <a:t>âge médian = 65 ans (17-86 ans)   </a:t>
            </a:r>
          </a:p>
          <a:p>
            <a:pPr>
              <a:tabLst>
                <a:tab pos="355600" algn="l"/>
              </a:tabLst>
            </a:pPr>
            <a:r>
              <a:rPr lang="fr-FR" sz="1600" dirty="0"/>
              <a:t>34% moins de 60 ans</a:t>
            </a:r>
          </a:p>
          <a:p>
            <a:endParaRPr lang="fr-FR" sz="1600" dirty="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5ECBAA17-F61E-4F3A-92DD-58C50A9CDA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8483" y="3786378"/>
            <a:ext cx="2780017" cy="239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101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9F2D550-1772-4EA0-9833-EF6A7EA9F6C8}"/>
              </a:ext>
            </a:extLst>
          </p:cNvPr>
          <p:cNvSpPr/>
          <p:nvPr/>
        </p:nvSpPr>
        <p:spPr>
          <a:xfrm>
            <a:off x="0" y="1428736"/>
            <a:ext cx="5715008" cy="71438"/>
          </a:xfrm>
          <a:prstGeom prst="rect">
            <a:avLst/>
          </a:prstGeom>
          <a:solidFill>
            <a:srgbClr val="F77615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  <a:scene3d>
            <a:camera prst="orthographicFront"/>
            <a:lightRig rig="contrasting" dir="t">
              <a:rot lat="0" lon="0" rev="78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7663A2-BDD7-448A-8FE0-765786B36E7E}"/>
              </a:ext>
            </a:extLst>
          </p:cNvPr>
          <p:cNvSpPr/>
          <p:nvPr/>
        </p:nvSpPr>
        <p:spPr>
          <a:xfrm>
            <a:off x="0" y="1571612"/>
            <a:ext cx="7000892" cy="71438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DE2098-8EA7-41FC-BEB8-A9B39F35504F}"/>
              </a:ext>
            </a:extLst>
          </p:cNvPr>
          <p:cNvSpPr/>
          <p:nvPr/>
        </p:nvSpPr>
        <p:spPr>
          <a:xfrm>
            <a:off x="7072330" y="1571612"/>
            <a:ext cx="357190" cy="71438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4666BA-32C6-493E-960F-08DA42D37E47}"/>
              </a:ext>
            </a:extLst>
          </p:cNvPr>
          <p:cNvSpPr/>
          <p:nvPr/>
        </p:nvSpPr>
        <p:spPr>
          <a:xfrm>
            <a:off x="7500958" y="1571612"/>
            <a:ext cx="142876" cy="71438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8F8E9F2-FB4E-4721-86AA-98DB96965EB8}"/>
              </a:ext>
            </a:extLst>
          </p:cNvPr>
          <p:cNvSpPr/>
          <p:nvPr/>
        </p:nvSpPr>
        <p:spPr>
          <a:xfrm>
            <a:off x="7858170" y="1571611"/>
            <a:ext cx="49961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59EFC17-6EAA-4B2D-9B02-689C26D72065}"/>
              </a:ext>
            </a:extLst>
          </p:cNvPr>
          <p:cNvSpPr/>
          <p:nvPr/>
        </p:nvSpPr>
        <p:spPr>
          <a:xfrm>
            <a:off x="7715272" y="1571611"/>
            <a:ext cx="71416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18FD7A-78B7-4239-AF2C-5FF8C4D9898A}"/>
              </a:ext>
            </a:extLst>
          </p:cNvPr>
          <p:cNvSpPr/>
          <p:nvPr/>
        </p:nvSpPr>
        <p:spPr>
          <a:xfrm>
            <a:off x="7979593" y="1571612"/>
            <a:ext cx="28800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910D430-83CE-4D27-9694-40B3DED285A0}"/>
              </a:ext>
            </a:extLst>
          </p:cNvPr>
          <p:cNvSpPr/>
          <p:nvPr/>
        </p:nvSpPr>
        <p:spPr>
          <a:xfrm>
            <a:off x="8074819" y="1571625"/>
            <a:ext cx="18000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BFA8136-A177-4F36-A310-349611E94D9A}"/>
              </a:ext>
            </a:extLst>
          </p:cNvPr>
          <p:cNvSpPr/>
          <p:nvPr/>
        </p:nvSpPr>
        <p:spPr>
          <a:xfrm>
            <a:off x="8155756" y="1574018"/>
            <a:ext cx="18000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9EF4828-9E43-49C0-8047-B6D799F327B4}"/>
              </a:ext>
            </a:extLst>
          </p:cNvPr>
          <p:cNvSpPr/>
          <p:nvPr/>
        </p:nvSpPr>
        <p:spPr>
          <a:xfrm>
            <a:off x="8239099" y="1574017"/>
            <a:ext cx="18000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085CA37-CB5D-4E64-8075-08F65645F4A4}"/>
              </a:ext>
            </a:extLst>
          </p:cNvPr>
          <p:cNvSpPr/>
          <p:nvPr/>
        </p:nvSpPr>
        <p:spPr>
          <a:xfrm>
            <a:off x="8320060" y="1574016"/>
            <a:ext cx="18000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5463753-6C22-49C8-87CC-EA20389A9F96}"/>
              </a:ext>
            </a:extLst>
          </p:cNvPr>
          <p:cNvSpPr/>
          <p:nvPr/>
        </p:nvSpPr>
        <p:spPr>
          <a:xfrm>
            <a:off x="8403350" y="1574039"/>
            <a:ext cx="18000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pic>
        <p:nvPicPr>
          <p:cNvPr id="4110" name="Image 16">
            <a:extLst>
              <a:ext uri="{FF2B5EF4-FFF2-40B4-BE49-F238E27FC236}">
                <a16:creationId xmlns:a16="http://schemas.microsoft.com/office/drawing/2014/main" id="{31A044B3-CC3C-4A26-8AEC-A89F652E17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214313"/>
            <a:ext cx="88423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1A54D1E2-83B2-4454-BB34-E5334ABB3010}"/>
              </a:ext>
            </a:extLst>
          </p:cNvPr>
          <p:cNvSpPr/>
          <p:nvPr/>
        </p:nvSpPr>
        <p:spPr>
          <a:xfrm>
            <a:off x="8489101" y="1574028"/>
            <a:ext cx="18000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4112" name="Titre 1">
            <a:extLst>
              <a:ext uri="{FF2B5EF4-FFF2-40B4-BE49-F238E27FC236}">
                <a16:creationId xmlns:a16="http://schemas.microsoft.com/office/drawing/2014/main" id="{FD588543-9B13-40FC-B890-88EE00BF0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214313"/>
            <a:ext cx="8464550" cy="1143000"/>
          </a:xfrm>
        </p:spPr>
        <p:txBody>
          <a:bodyPr/>
          <a:lstStyle/>
          <a:p>
            <a:pPr algn="ctr" eaLnBrk="1" hangingPunct="1"/>
            <a:r>
              <a:rPr lang="fr-FR" altLang="fr-FR" sz="3600" b="1" dirty="0">
                <a:solidFill>
                  <a:schemeClr val="tx2"/>
                </a:solidFill>
                <a:latin typeface="+mn-lt"/>
              </a:rPr>
              <a:t>Pathologies en 2020</a:t>
            </a:r>
            <a:endParaRPr lang="fr-FR" altLang="fr-FR" sz="32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09D4C8E-330B-4257-94B6-66A1AFDA0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2664" y="6461124"/>
            <a:ext cx="2665215" cy="365125"/>
          </a:xfrm>
        </p:spPr>
        <p:txBody>
          <a:bodyPr/>
          <a:lstStyle/>
          <a:p>
            <a:r>
              <a:rPr lang="fr-FR"/>
              <a:t>AG 1er avril 2021</a:t>
            </a:r>
            <a:endParaRPr lang="fr-FR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6FDCF89-15C1-4939-83BF-7B0212266EDA}"/>
              </a:ext>
            </a:extLst>
          </p:cNvPr>
          <p:cNvSpPr/>
          <p:nvPr/>
        </p:nvSpPr>
        <p:spPr>
          <a:xfrm>
            <a:off x="179388" y="1857349"/>
            <a:ext cx="86774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Majorité de personnes atteintes de BPCO dont 86% en ALD</a:t>
            </a:r>
          </a:p>
          <a:p>
            <a:r>
              <a:rPr lang="fr-FR" sz="1600" dirty="0">
                <a:sym typeface="Symbol" panose="05050102010706020507" pitchFamily="18" charset="2"/>
              </a:rPr>
              <a:t> </a:t>
            </a:r>
            <a:r>
              <a:rPr lang="fr-FR" sz="1600" dirty="0"/>
              <a:t>Volonté de continuer à s’appuyer sur le réseau pour ces patients qui pourraient avoir un adressage direct vers un kiné  par la nouvelle cotation (réseau : + coordination + </a:t>
            </a:r>
            <a:r>
              <a:rPr lang="fr-FR" sz="1600" dirty="0" err="1"/>
              <a:t>PeC</a:t>
            </a:r>
            <a:r>
              <a:rPr lang="fr-FR" sz="1600" dirty="0"/>
              <a:t> </a:t>
            </a:r>
            <a:r>
              <a:rPr lang="fr-FR" sz="1600" dirty="0" err="1"/>
              <a:t>diet</a:t>
            </a:r>
            <a:r>
              <a:rPr lang="fr-FR" sz="1600" dirty="0"/>
              <a:t> et psy + ETP)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fr-FR" sz="1600" dirty="0">
                <a:sym typeface="Symbol" panose="05050102010706020507" pitchFamily="18" charset="2"/>
              </a:rPr>
              <a:t>42% des patients orientés ne bénéficie pas de la nouvelle cotation kiné</a:t>
            </a:r>
          </a:p>
          <a:p>
            <a:endParaRPr lang="fr-FR" dirty="0">
              <a:sym typeface="Symbol" panose="05050102010706020507" pitchFamily="18" charset="2"/>
            </a:endParaRPr>
          </a:p>
          <a:p>
            <a:r>
              <a:rPr lang="fr-FR" dirty="0">
                <a:sym typeface="Symbol" panose="05050102010706020507" pitchFamily="18" charset="2"/>
              </a:rPr>
              <a:t>Statut tabagique : 78% fumeurs ou anciens fumeurs</a:t>
            </a:r>
            <a:endParaRPr lang="fr-FR" dirty="0"/>
          </a:p>
          <a:p>
            <a:endParaRPr lang="fr-FR" dirty="0"/>
          </a:p>
        </p:txBody>
      </p:sp>
      <p:graphicFrame>
        <p:nvGraphicFramePr>
          <p:cNvPr id="22" name="Graphique 21">
            <a:extLst>
              <a:ext uri="{FF2B5EF4-FFF2-40B4-BE49-F238E27FC236}">
                <a16:creationId xmlns:a16="http://schemas.microsoft.com/office/drawing/2014/main" id="{E84BCF96-13AB-4302-83F0-1DD1175E25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6645611"/>
              </p:ext>
            </p:extLst>
          </p:nvPr>
        </p:nvGraphicFramePr>
        <p:xfrm>
          <a:off x="370429" y="3744440"/>
          <a:ext cx="4303591" cy="2732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5" name="Graphique 24">
            <a:extLst>
              <a:ext uri="{FF2B5EF4-FFF2-40B4-BE49-F238E27FC236}">
                <a16:creationId xmlns:a16="http://schemas.microsoft.com/office/drawing/2014/main" id="{9D18CA3A-48C5-44C6-85B1-4E527EDCA7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8253627"/>
              </p:ext>
            </p:extLst>
          </p:nvPr>
        </p:nvGraphicFramePr>
        <p:xfrm>
          <a:off x="5354758" y="3717924"/>
          <a:ext cx="300831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230315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9F2D550-1772-4EA0-9833-EF6A7EA9F6C8}"/>
              </a:ext>
            </a:extLst>
          </p:cNvPr>
          <p:cNvSpPr/>
          <p:nvPr/>
        </p:nvSpPr>
        <p:spPr>
          <a:xfrm>
            <a:off x="0" y="1428736"/>
            <a:ext cx="5715008" cy="71438"/>
          </a:xfrm>
          <a:prstGeom prst="rect">
            <a:avLst/>
          </a:prstGeom>
          <a:solidFill>
            <a:srgbClr val="F77615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  <a:scene3d>
            <a:camera prst="orthographicFront"/>
            <a:lightRig rig="contrasting" dir="t">
              <a:rot lat="0" lon="0" rev="78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7663A2-BDD7-448A-8FE0-765786B36E7E}"/>
              </a:ext>
            </a:extLst>
          </p:cNvPr>
          <p:cNvSpPr/>
          <p:nvPr/>
        </p:nvSpPr>
        <p:spPr>
          <a:xfrm>
            <a:off x="0" y="1571612"/>
            <a:ext cx="7000892" cy="71438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DE2098-8EA7-41FC-BEB8-A9B39F35504F}"/>
              </a:ext>
            </a:extLst>
          </p:cNvPr>
          <p:cNvSpPr/>
          <p:nvPr/>
        </p:nvSpPr>
        <p:spPr>
          <a:xfrm>
            <a:off x="7072330" y="1571612"/>
            <a:ext cx="357190" cy="71438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4666BA-32C6-493E-960F-08DA42D37E47}"/>
              </a:ext>
            </a:extLst>
          </p:cNvPr>
          <p:cNvSpPr/>
          <p:nvPr/>
        </p:nvSpPr>
        <p:spPr>
          <a:xfrm>
            <a:off x="7500958" y="1571612"/>
            <a:ext cx="142876" cy="71438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8F8E9F2-FB4E-4721-86AA-98DB96965EB8}"/>
              </a:ext>
            </a:extLst>
          </p:cNvPr>
          <p:cNvSpPr/>
          <p:nvPr/>
        </p:nvSpPr>
        <p:spPr>
          <a:xfrm>
            <a:off x="7858170" y="1571611"/>
            <a:ext cx="49961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59EFC17-6EAA-4B2D-9B02-689C26D72065}"/>
              </a:ext>
            </a:extLst>
          </p:cNvPr>
          <p:cNvSpPr/>
          <p:nvPr/>
        </p:nvSpPr>
        <p:spPr>
          <a:xfrm>
            <a:off x="7715272" y="1571611"/>
            <a:ext cx="71416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18FD7A-78B7-4239-AF2C-5FF8C4D9898A}"/>
              </a:ext>
            </a:extLst>
          </p:cNvPr>
          <p:cNvSpPr/>
          <p:nvPr/>
        </p:nvSpPr>
        <p:spPr>
          <a:xfrm>
            <a:off x="7979593" y="1571612"/>
            <a:ext cx="28800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910D430-83CE-4D27-9694-40B3DED285A0}"/>
              </a:ext>
            </a:extLst>
          </p:cNvPr>
          <p:cNvSpPr/>
          <p:nvPr/>
        </p:nvSpPr>
        <p:spPr>
          <a:xfrm>
            <a:off x="8074819" y="1571625"/>
            <a:ext cx="18000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BFA8136-A177-4F36-A310-349611E94D9A}"/>
              </a:ext>
            </a:extLst>
          </p:cNvPr>
          <p:cNvSpPr/>
          <p:nvPr/>
        </p:nvSpPr>
        <p:spPr>
          <a:xfrm>
            <a:off x="8155756" y="1574018"/>
            <a:ext cx="18000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9EF4828-9E43-49C0-8047-B6D799F327B4}"/>
              </a:ext>
            </a:extLst>
          </p:cNvPr>
          <p:cNvSpPr/>
          <p:nvPr/>
        </p:nvSpPr>
        <p:spPr>
          <a:xfrm>
            <a:off x="8239099" y="1574017"/>
            <a:ext cx="18000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085CA37-CB5D-4E64-8075-08F65645F4A4}"/>
              </a:ext>
            </a:extLst>
          </p:cNvPr>
          <p:cNvSpPr/>
          <p:nvPr/>
        </p:nvSpPr>
        <p:spPr>
          <a:xfrm>
            <a:off x="8320060" y="1574016"/>
            <a:ext cx="18000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5463753-6C22-49C8-87CC-EA20389A9F96}"/>
              </a:ext>
            </a:extLst>
          </p:cNvPr>
          <p:cNvSpPr/>
          <p:nvPr/>
        </p:nvSpPr>
        <p:spPr>
          <a:xfrm>
            <a:off x="8403350" y="1574039"/>
            <a:ext cx="18000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pic>
        <p:nvPicPr>
          <p:cNvPr id="4110" name="Image 16">
            <a:extLst>
              <a:ext uri="{FF2B5EF4-FFF2-40B4-BE49-F238E27FC236}">
                <a16:creationId xmlns:a16="http://schemas.microsoft.com/office/drawing/2014/main" id="{31A044B3-CC3C-4A26-8AEC-A89F652E17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214313"/>
            <a:ext cx="88423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1A54D1E2-83B2-4454-BB34-E5334ABB3010}"/>
              </a:ext>
            </a:extLst>
          </p:cNvPr>
          <p:cNvSpPr/>
          <p:nvPr/>
        </p:nvSpPr>
        <p:spPr>
          <a:xfrm>
            <a:off x="8489101" y="1574028"/>
            <a:ext cx="18000" cy="714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4112" name="Titre 1">
            <a:extLst>
              <a:ext uri="{FF2B5EF4-FFF2-40B4-BE49-F238E27FC236}">
                <a16:creationId xmlns:a16="http://schemas.microsoft.com/office/drawing/2014/main" id="{FD588543-9B13-40FC-B890-88EE00BF0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214313"/>
            <a:ext cx="8464550" cy="1143000"/>
          </a:xfrm>
        </p:spPr>
        <p:txBody>
          <a:bodyPr/>
          <a:lstStyle/>
          <a:p>
            <a:pPr algn="ctr" eaLnBrk="1" hangingPunct="1"/>
            <a:r>
              <a:rPr lang="fr-FR" altLang="fr-FR" sz="3600" b="1" dirty="0">
                <a:solidFill>
                  <a:schemeClr val="tx2"/>
                </a:solidFill>
                <a:latin typeface="+mn-lt"/>
              </a:rPr>
              <a:t>Devenir des prescriptions en 2020</a:t>
            </a:r>
            <a:endParaRPr lang="fr-FR" altLang="fr-FR" sz="32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09D4C8E-330B-4257-94B6-66A1AFDA0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67539" y="6410960"/>
            <a:ext cx="2752589" cy="365125"/>
          </a:xfrm>
        </p:spPr>
        <p:txBody>
          <a:bodyPr/>
          <a:lstStyle/>
          <a:p>
            <a:r>
              <a:rPr lang="fr-FR"/>
              <a:t>AG 1er avril 2021</a:t>
            </a:r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BC92EF0E-B5FB-4BD8-84D5-35B6EB3A98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235" y="1857349"/>
            <a:ext cx="8765492" cy="4408295"/>
          </a:xfrm>
          <a:prstGeom prst="rect">
            <a:avLst/>
          </a:prstGeom>
        </p:spPr>
      </p:pic>
      <p:sp>
        <p:nvSpPr>
          <p:cNvPr id="50" name="ZoneTexte 49">
            <a:extLst>
              <a:ext uri="{FF2B5EF4-FFF2-40B4-BE49-F238E27FC236}">
                <a16:creationId xmlns:a16="http://schemas.microsoft.com/office/drawing/2014/main" id="{1986F2E9-FCCB-420A-9045-92F2731F2E04}"/>
              </a:ext>
            </a:extLst>
          </p:cNvPr>
          <p:cNvSpPr txBox="1"/>
          <p:nvPr/>
        </p:nvSpPr>
        <p:spPr>
          <a:xfrm>
            <a:off x="2279298" y="3301151"/>
            <a:ext cx="7009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52%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02F47F00-55D4-44A3-BF99-1E6E33F33F05}"/>
              </a:ext>
            </a:extLst>
          </p:cNvPr>
          <p:cNvSpPr txBox="1"/>
          <p:nvPr/>
        </p:nvSpPr>
        <p:spPr>
          <a:xfrm>
            <a:off x="4668779" y="3700970"/>
            <a:ext cx="772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40%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B64960FE-B6E4-44B4-9488-F82A93DB7501}"/>
              </a:ext>
            </a:extLst>
          </p:cNvPr>
          <p:cNvSpPr txBox="1"/>
          <p:nvPr/>
        </p:nvSpPr>
        <p:spPr>
          <a:xfrm>
            <a:off x="2471013" y="4219562"/>
            <a:ext cx="772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45%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DD97E156-31B4-46FF-BE43-52A49764FD5C}"/>
              </a:ext>
            </a:extLst>
          </p:cNvPr>
          <p:cNvSpPr txBox="1"/>
          <p:nvPr/>
        </p:nvSpPr>
        <p:spPr>
          <a:xfrm>
            <a:off x="858132" y="4070302"/>
            <a:ext cx="772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14%</a:t>
            </a:r>
          </a:p>
        </p:txBody>
      </p:sp>
    </p:spTree>
    <p:extLst>
      <p:ext uri="{BB962C8B-B14F-4D97-AF65-F5344CB8AC3E}">
        <p14:creationId xmlns:p14="http://schemas.microsoft.com/office/powerpoint/2010/main" val="289130173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1333</TotalTime>
  <Words>2527</Words>
  <Application>Microsoft Macintosh PowerPoint</Application>
  <PresentationFormat>Affichage à l'écran (4:3)</PresentationFormat>
  <Paragraphs>350</Paragraphs>
  <Slides>28</Slides>
  <Notes>25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Symbol</vt:lpstr>
      <vt:lpstr>Times New Roman</vt:lpstr>
      <vt:lpstr>Wingdings</vt:lpstr>
      <vt:lpstr>Thème Office</vt:lpstr>
      <vt:lpstr>Assemblée Générale ordinaire</vt:lpstr>
      <vt:lpstr>Présentation PowerPoint</vt:lpstr>
      <vt:lpstr>Rapport moral et Bilan d’activité 2020</vt:lpstr>
      <vt:lpstr>2020 : poursuite de la restructuration et adaptation à la crise sanitaire</vt:lpstr>
      <vt:lpstr>Prescriptions en 2020</vt:lpstr>
      <vt:lpstr>Prescriptions en 2020</vt:lpstr>
      <vt:lpstr>Démographie des patients orientés en 2020</vt:lpstr>
      <vt:lpstr>Pathologies en 2020</vt:lpstr>
      <vt:lpstr>Devenir des prescriptions en 2020</vt:lpstr>
      <vt:lpstr>Activité des plateaux techniques EFX en 2020</vt:lpstr>
      <vt:lpstr>Programmes terminés en 2020</vt:lpstr>
      <vt:lpstr>Programmes terminés en 2020</vt:lpstr>
      <vt:lpstr>Programmes terminés en 2020</vt:lpstr>
      <vt:lpstr>Programmes terminés en 2020</vt:lpstr>
      <vt:lpstr>Programmes terminés en 2020</vt:lpstr>
      <vt:lpstr>Programmes terminés en 2020</vt:lpstr>
      <vt:lpstr>Programmes terminés en 2020</vt:lpstr>
      <vt:lpstr>Programmes terminés en 2020</vt:lpstr>
      <vt:lpstr>Programmes terminés en 2020</vt:lpstr>
      <vt:lpstr>Programmes terminés en 2020</vt:lpstr>
      <vt:lpstr>Prise en charge de patients  ayant des séquelles Covid en 2020</vt:lpstr>
      <vt:lpstr>ETP : ateliers et formation </vt:lpstr>
      <vt:lpstr>Projet de numérisation du parcours de soins</vt:lpstr>
      <vt:lpstr>Communication du réseau</vt:lpstr>
      <vt:lpstr>Orientation Projets Réalisations 2021</vt:lpstr>
      <vt:lpstr>Activité du réseau début 2021</vt:lpstr>
      <vt:lpstr>Perspectives 2021</vt:lpstr>
      <vt:lpstr>Perspectives 2021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Association RECUP’AIR</dc:title>
  <dc:creator>Nathalie Simonnot</dc:creator>
  <cp:lastModifiedBy>Nathalie Simonnot</cp:lastModifiedBy>
  <cp:revision>247</cp:revision>
  <cp:lastPrinted>2020-09-27T17:51:48Z</cp:lastPrinted>
  <dcterms:created xsi:type="dcterms:W3CDTF">2019-12-08T16:01:16Z</dcterms:created>
  <dcterms:modified xsi:type="dcterms:W3CDTF">2021-04-05T13:56:20Z</dcterms:modified>
</cp:coreProperties>
</file>